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0"/>
  </p:notesMasterIdLst>
  <p:sldIdLst>
    <p:sldId id="260" r:id="rId2"/>
    <p:sldId id="308" r:id="rId3"/>
    <p:sldId id="285" r:id="rId4"/>
    <p:sldId id="290" r:id="rId5"/>
    <p:sldId id="291" r:id="rId6"/>
    <p:sldId id="292" r:id="rId7"/>
    <p:sldId id="293" r:id="rId8"/>
    <p:sldId id="305" r:id="rId9"/>
    <p:sldId id="302" r:id="rId10"/>
    <p:sldId id="304" r:id="rId11"/>
    <p:sldId id="303" r:id="rId12"/>
    <p:sldId id="300" r:id="rId13"/>
    <p:sldId id="309" r:id="rId14"/>
    <p:sldId id="295" r:id="rId15"/>
    <p:sldId id="306" r:id="rId16"/>
    <p:sldId id="296" r:id="rId17"/>
    <p:sldId id="307" r:id="rId18"/>
    <p:sldId id="301"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89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65F001D-1592-4887-82A8-03969A8E751B}" type="datetimeFigureOut">
              <a:rPr lang="en-US"/>
              <a:pPr>
                <a:defRPr/>
              </a:pPr>
              <a:t>6/19/2015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83992E2-DB3A-4B3D-9983-DBDF9C877C5A}" type="slidenum">
              <a:rPr lang="en-US"/>
              <a:pPr>
                <a:defRPr/>
              </a:pPr>
              <a:t>‹#›</a:t>
            </a:fld>
            <a:endParaRPr lang="en-US"/>
          </a:p>
        </p:txBody>
      </p:sp>
    </p:spTree>
    <p:extLst>
      <p:ext uri="{BB962C8B-B14F-4D97-AF65-F5344CB8AC3E}">
        <p14:creationId xmlns:p14="http://schemas.microsoft.com/office/powerpoint/2010/main" val="2169002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D68AAB-8E87-40DC-981F-5B9E5D571915}" type="slidenum">
              <a:rPr lang="en-US" smtClean="0">
                <a:ea typeface="ＭＳ Ｐゴシック" pitchFamily="34" charset="-128"/>
              </a:rPr>
              <a:pPr fontAlgn="base">
                <a:spcBef>
                  <a:spcPct val="0"/>
                </a:spcBef>
                <a:spcAft>
                  <a:spcPct val="0"/>
                </a:spcAft>
                <a:defRPr/>
              </a:pPr>
              <a:t>1</a:t>
            </a:fld>
            <a:endParaRPr lang="en-US" smtClean="0">
              <a:ea typeface="ＭＳ Ｐゴシック" pitchFamily="34" charset="-128"/>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multimedia logo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2057400" y="304800"/>
            <a:ext cx="6629400" cy="533400"/>
          </a:xfrm>
        </p:spPr>
        <p:txBody>
          <a:bodyPr/>
          <a:lstStyle>
            <a:lvl1pPr>
              <a:defRPr/>
            </a:lvl1pPr>
          </a:lstStyle>
          <a:p>
            <a:r>
              <a:rPr lang="en-US"/>
              <a:t>Click to edit Master title style</a:t>
            </a:r>
          </a:p>
        </p:txBody>
      </p:sp>
      <p:sp>
        <p:nvSpPr>
          <p:cNvPr id="3076" name="Rectangle 4"/>
          <p:cNvSpPr>
            <a:spLocks noGrp="1" noChangeArrowheads="1"/>
          </p:cNvSpPr>
          <p:nvPr>
            <p:ph type="subTitle" idx="1"/>
          </p:nvPr>
        </p:nvSpPr>
        <p:spPr>
          <a:xfrm>
            <a:off x="2057400" y="1600200"/>
            <a:ext cx="5715000" cy="2819400"/>
          </a:xfrm>
        </p:spPr>
        <p:txBody>
          <a:bodyPr/>
          <a:lstStyle>
            <a:lvl1pPr marL="0" indent="0">
              <a:buFont typeface="Times" pitchFamily="1" charset="0"/>
              <a:buNone/>
              <a:defRPr/>
            </a:lvl1pPr>
          </a:lstStyle>
          <a:p>
            <a:r>
              <a:rPr lang="en-US"/>
              <a:t>Click to edit Master subtitle style</a:t>
            </a:r>
          </a:p>
        </p:txBody>
      </p:sp>
      <p:sp>
        <p:nvSpPr>
          <p:cNvPr id="5" name="Rectangle 5"/>
          <p:cNvSpPr>
            <a:spLocks noGrp="1" noChangeArrowheads="1"/>
          </p:cNvSpPr>
          <p:nvPr>
            <p:ph type="dt" sz="half" idx="10"/>
          </p:nvPr>
        </p:nvSpPr>
        <p:spPr>
          <a:xfrm>
            <a:off x="2057400" y="6172200"/>
            <a:ext cx="1905000" cy="457200"/>
          </a:xfrm>
        </p:spPr>
        <p:txBody>
          <a:bodyPr/>
          <a:lstStyle>
            <a:lvl1pPr>
              <a:defRPr/>
            </a:lvl1pPr>
          </a:lstStyle>
          <a:p>
            <a:pPr>
              <a:defRPr/>
            </a:pPr>
            <a:endParaRPr lang="en-US"/>
          </a:p>
        </p:txBody>
      </p:sp>
    </p:spTree>
    <p:extLst>
      <p:ext uri="{BB962C8B-B14F-4D97-AF65-F5344CB8AC3E}">
        <p14:creationId xmlns:p14="http://schemas.microsoft.com/office/powerpoint/2010/main" val="268732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667BAEEA-7CD4-438E-B788-D9DEB96223FE}" type="slidenum">
              <a:rPr lang="en-US"/>
              <a:pPr>
                <a:defRPr/>
              </a:pPr>
              <a:t>‹#›</a:t>
            </a:fld>
            <a:endParaRPr lang="en-US"/>
          </a:p>
        </p:txBody>
      </p:sp>
    </p:spTree>
    <p:extLst>
      <p:ext uri="{BB962C8B-B14F-4D97-AF65-F5344CB8AC3E}">
        <p14:creationId xmlns:p14="http://schemas.microsoft.com/office/powerpoint/2010/main" val="220642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228600"/>
            <a:ext cx="1638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57400" y="228600"/>
            <a:ext cx="47625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6A3B4D11-DF6B-4630-90C4-9D32FB9A15F5}" type="slidenum">
              <a:rPr lang="en-US"/>
              <a:pPr>
                <a:defRPr/>
              </a:pPr>
              <a:t>‹#›</a:t>
            </a:fld>
            <a:endParaRPr lang="en-US"/>
          </a:p>
        </p:txBody>
      </p:sp>
    </p:spTree>
    <p:extLst>
      <p:ext uri="{BB962C8B-B14F-4D97-AF65-F5344CB8AC3E}">
        <p14:creationId xmlns:p14="http://schemas.microsoft.com/office/powerpoint/2010/main" val="375751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5532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057400" y="1600200"/>
            <a:ext cx="6172200" cy="4114800"/>
          </a:xfrm>
        </p:spPr>
        <p:txBody>
          <a:bodyPr/>
          <a:lstStyle/>
          <a:p>
            <a:pPr lvl="0"/>
            <a:endParaRPr lang="en-US" noProof="0"/>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FEFB3C7A-4354-4030-B4D0-714BF70CB0FF}" type="slidenum">
              <a:rPr lang="en-US"/>
              <a:pPr>
                <a:defRPr/>
              </a:pPr>
              <a:t>‹#›</a:t>
            </a:fld>
            <a:endParaRPr lang="en-US"/>
          </a:p>
        </p:txBody>
      </p:sp>
    </p:spTree>
    <p:extLst>
      <p:ext uri="{BB962C8B-B14F-4D97-AF65-F5344CB8AC3E}">
        <p14:creationId xmlns:p14="http://schemas.microsoft.com/office/powerpoint/2010/main" val="901531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7DF0073C-345E-43F3-8DAC-DE3D49BA5615}" type="slidenum">
              <a:rPr lang="en-US"/>
              <a:pPr>
                <a:defRPr/>
              </a:pPr>
              <a:t>‹#›</a:t>
            </a:fld>
            <a:endParaRPr lang="en-US"/>
          </a:p>
        </p:txBody>
      </p:sp>
    </p:spTree>
    <p:extLst>
      <p:ext uri="{BB962C8B-B14F-4D97-AF65-F5344CB8AC3E}">
        <p14:creationId xmlns:p14="http://schemas.microsoft.com/office/powerpoint/2010/main" val="45209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6"/>
          <p:cNvSpPr>
            <a:spLocks noGrp="1" noChangeArrowheads="1"/>
          </p:cNvSpPr>
          <p:nvPr>
            <p:ph type="sldNum" sz="quarter" idx="12"/>
          </p:nvPr>
        </p:nvSpPr>
        <p:spPr>
          <a:ln/>
        </p:spPr>
        <p:txBody>
          <a:bodyPr/>
          <a:lstStyle>
            <a:lvl1pPr>
              <a:defRPr/>
            </a:lvl1pPr>
          </a:lstStyle>
          <a:p>
            <a:pPr>
              <a:defRPr/>
            </a:pPr>
            <a:fld id="{690A88DC-049E-4B5A-9756-536BF3A55A1B}" type="slidenum">
              <a:rPr lang="en-US"/>
              <a:pPr>
                <a:defRPr/>
              </a:pPr>
              <a:t>‹#›</a:t>
            </a:fld>
            <a:endParaRPr lang="en-US"/>
          </a:p>
        </p:txBody>
      </p:sp>
    </p:spTree>
    <p:extLst>
      <p:ext uri="{BB962C8B-B14F-4D97-AF65-F5344CB8AC3E}">
        <p14:creationId xmlns:p14="http://schemas.microsoft.com/office/powerpoint/2010/main" val="74010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600200"/>
            <a:ext cx="3009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3009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946924FD-1250-4D89-BE36-73575BA71DBA}" type="slidenum">
              <a:rPr lang="en-US"/>
              <a:pPr>
                <a:defRPr/>
              </a:pPr>
              <a:t>‹#›</a:t>
            </a:fld>
            <a:endParaRPr lang="en-US"/>
          </a:p>
        </p:txBody>
      </p:sp>
    </p:spTree>
    <p:extLst>
      <p:ext uri="{BB962C8B-B14F-4D97-AF65-F5344CB8AC3E}">
        <p14:creationId xmlns:p14="http://schemas.microsoft.com/office/powerpoint/2010/main" val="342262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p>
        </p:txBody>
      </p:sp>
      <p:sp>
        <p:nvSpPr>
          <p:cNvPr id="8" name="Rectangle 15"/>
          <p:cNvSpPr>
            <a:spLocks noGrp="1" noChangeArrowheads="1"/>
          </p:cNvSpPr>
          <p:nvPr>
            <p:ph type="ftr" sz="quarter" idx="11"/>
          </p:nvPr>
        </p:nvSpPr>
        <p:spPr>
          <a:ln/>
        </p:spPr>
        <p:txBody>
          <a:bodyPr/>
          <a:lstStyle>
            <a:lvl1pPr>
              <a:defRPr/>
            </a:lvl1pPr>
          </a:lstStyle>
          <a:p>
            <a:pPr>
              <a:defRPr/>
            </a:pPr>
            <a:endParaRPr lang="en-US"/>
          </a:p>
        </p:txBody>
      </p:sp>
      <p:sp>
        <p:nvSpPr>
          <p:cNvPr id="9" name="Rectangle 16"/>
          <p:cNvSpPr>
            <a:spLocks noGrp="1" noChangeArrowheads="1"/>
          </p:cNvSpPr>
          <p:nvPr>
            <p:ph type="sldNum" sz="quarter" idx="12"/>
          </p:nvPr>
        </p:nvSpPr>
        <p:spPr>
          <a:ln/>
        </p:spPr>
        <p:txBody>
          <a:bodyPr/>
          <a:lstStyle>
            <a:lvl1pPr>
              <a:defRPr/>
            </a:lvl1pPr>
          </a:lstStyle>
          <a:p>
            <a:pPr>
              <a:defRPr/>
            </a:pPr>
            <a:fld id="{2EC53777-4453-49CD-86D1-0E2B3A0CB033}" type="slidenum">
              <a:rPr lang="en-US"/>
              <a:pPr>
                <a:defRPr/>
              </a:pPr>
              <a:t>‹#›</a:t>
            </a:fld>
            <a:endParaRPr lang="en-US"/>
          </a:p>
        </p:txBody>
      </p:sp>
    </p:spTree>
    <p:extLst>
      <p:ext uri="{BB962C8B-B14F-4D97-AF65-F5344CB8AC3E}">
        <p14:creationId xmlns:p14="http://schemas.microsoft.com/office/powerpoint/2010/main" val="145973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p>
        </p:txBody>
      </p:sp>
      <p:sp>
        <p:nvSpPr>
          <p:cNvPr id="4" name="Rectangle 15"/>
          <p:cNvSpPr>
            <a:spLocks noGrp="1" noChangeArrowheads="1"/>
          </p:cNvSpPr>
          <p:nvPr>
            <p:ph type="ftr" sz="quarter" idx="11"/>
          </p:nvPr>
        </p:nvSpPr>
        <p:spPr>
          <a:ln/>
        </p:spPr>
        <p:txBody>
          <a:bodyPr/>
          <a:lstStyle>
            <a:lvl1pPr>
              <a:defRPr/>
            </a:lvl1pPr>
          </a:lstStyle>
          <a:p>
            <a:pPr>
              <a:defRPr/>
            </a:pPr>
            <a:endParaRPr lang="en-US"/>
          </a:p>
        </p:txBody>
      </p:sp>
      <p:sp>
        <p:nvSpPr>
          <p:cNvPr id="5" name="Rectangle 16"/>
          <p:cNvSpPr>
            <a:spLocks noGrp="1" noChangeArrowheads="1"/>
          </p:cNvSpPr>
          <p:nvPr>
            <p:ph type="sldNum" sz="quarter" idx="12"/>
          </p:nvPr>
        </p:nvSpPr>
        <p:spPr>
          <a:ln/>
        </p:spPr>
        <p:txBody>
          <a:bodyPr/>
          <a:lstStyle>
            <a:lvl1pPr>
              <a:defRPr/>
            </a:lvl1pPr>
          </a:lstStyle>
          <a:p>
            <a:pPr>
              <a:defRPr/>
            </a:pPr>
            <a:fld id="{0EAA7A14-B644-49E0-9296-904F00F4CFFB}" type="slidenum">
              <a:rPr lang="en-US"/>
              <a:pPr>
                <a:defRPr/>
              </a:pPr>
              <a:t>‹#›</a:t>
            </a:fld>
            <a:endParaRPr lang="en-US"/>
          </a:p>
        </p:txBody>
      </p:sp>
    </p:spTree>
    <p:extLst>
      <p:ext uri="{BB962C8B-B14F-4D97-AF65-F5344CB8AC3E}">
        <p14:creationId xmlns:p14="http://schemas.microsoft.com/office/powerpoint/2010/main" val="210529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p>
        </p:txBody>
      </p:sp>
      <p:sp>
        <p:nvSpPr>
          <p:cNvPr id="3" name="Rectangle 15"/>
          <p:cNvSpPr>
            <a:spLocks noGrp="1" noChangeArrowheads="1"/>
          </p:cNvSpPr>
          <p:nvPr>
            <p:ph type="ftr" sz="quarter" idx="11"/>
          </p:nvPr>
        </p:nvSpPr>
        <p:spPr>
          <a:ln/>
        </p:spPr>
        <p:txBody>
          <a:bodyPr/>
          <a:lstStyle>
            <a:lvl1pPr>
              <a:defRPr/>
            </a:lvl1pPr>
          </a:lstStyle>
          <a:p>
            <a:pPr>
              <a:defRPr/>
            </a:pPr>
            <a:endParaRPr lang="en-US"/>
          </a:p>
        </p:txBody>
      </p:sp>
      <p:sp>
        <p:nvSpPr>
          <p:cNvPr id="4" name="Rectangle 16"/>
          <p:cNvSpPr>
            <a:spLocks noGrp="1" noChangeArrowheads="1"/>
          </p:cNvSpPr>
          <p:nvPr>
            <p:ph type="sldNum" sz="quarter" idx="12"/>
          </p:nvPr>
        </p:nvSpPr>
        <p:spPr>
          <a:ln/>
        </p:spPr>
        <p:txBody>
          <a:bodyPr/>
          <a:lstStyle>
            <a:lvl1pPr>
              <a:defRPr/>
            </a:lvl1pPr>
          </a:lstStyle>
          <a:p>
            <a:pPr>
              <a:defRPr/>
            </a:pPr>
            <a:fld id="{F46CDA2E-90D5-4408-995A-B368F9879C36}" type="slidenum">
              <a:rPr lang="en-US"/>
              <a:pPr>
                <a:defRPr/>
              </a:pPr>
              <a:t>‹#›</a:t>
            </a:fld>
            <a:endParaRPr lang="en-US"/>
          </a:p>
        </p:txBody>
      </p:sp>
    </p:spTree>
    <p:extLst>
      <p:ext uri="{BB962C8B-B14F-4D97-AF65-F5344CB8AC3E}">
        <p14:creationId xmlns:p14="http://schemas.microsoft.com/office/powerpoint/2010/main" val="343262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57845C8A-CDAC-45E5-9F34-2435EE3DEA62}" type="slidenum">
              <a:rPr lang="en-US"/>
              <a:pPr>
                <a:defRPr/>
              </a:pPr>
              <a:t>‹#›</a:t>
            </a:fld>
            <a:endParaRPr lang="en-US"/>
          </a:p>
        </p:txBody>
      </p:sp>
    </p:spTree>
    <p:extLst>
      <p:ext uri="{BB962C8B-B14F-4D97-AF65-F5344CB8AC3E}">
        <p14:creationId xmlns:p14="http://schemas.microsoft.com/office/powerpoint/2010/main" val="3771347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pPr>
              <a:defRPr/>
            </a:pPr>
            <a:fld id="{77D053B8-CA54-484B-8500-9BD25DDDC98D}" type="slidenum">
              <a:rPr lang="en-US"/>
              <a:pPr>
                <a:defRPr/>
              </a:pPr>
              <a:t>‹#›</a:t>
            </a:fld>
            <a:endParaRPr lang="en-US"/>
          </a:p>
        </p:txBody>
      </p:sp>
    </p:spTree>
    <p:extLst>
      <p:ext uri="{BB962C8B-B14F-4D97-AF65-F5344CB8AC3E}">
        <p14:creationId xmlns:p14="http://schemas.microsoft.com/office/powerpoint/2010/main" val="134569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18" descr="multimedia logo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Grp="1" noChangeArrowheads="1"/>
          </p:cNvSpPr>
          <p:nvPr>
            <p:ph type="title"/>
          </p:nvPr>
        </p:nvSpPr>
        <p:spPr bwMode="auto">
          <a:xfrm>
            <a:off x="2057400" y="228600"/>
            <a:ext cx="655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9"/>
          <p:cNvSpPr>
            <a:spLocks noGrp="1" noChangeArrowheads="1"/>
          </p:cNvSpPr>
          <p:nvPr>
            <p:ph type="body" idx="1"/>
          </p:nvPr>
        </p:nvSpPr>
        <p:spPr bwMode="auto">
          <a:xfrm>
            <a:off x="2057400" y="1600200"/>
            <a:ext cx="6172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8" name="Rectangle 1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79878B"/>
                </a:solidFill>
                <a:latin typeface="+mn-lt"/>
                <a:ea typeface="+mn-ea"/>
                <a:cs typeface="+mn-cs"/>
              </a:defRPr>
            </a:lvl1pPr>
          </a:lstStyle>
          <a:p>
            <a:pPr>
              <a:defRPr/>
            </a:pPr>
            <a:endParaRPr lang="en-US"/>
          </a:p>
        </p:txBody>
      </p:sp>
      <p:sp>
        <p:nvSpPr>
          <p:cNvPr id="1039" name="Rectangle 1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79878B"/>
                </a:solidFill>
                <a:latin typeface="+mn-lt"/>
                <a:ea typeface="+mn-ea"/>
                <a:cs typeface="+mn-cs"/>
              </a:defRPr>
            </a:lvl1pPr>
          </a:lstStyle>
          <a:p>
            <a:pPr>
              <a:defRPr/>
            </a:pPr>
            <a:endParaRPr lang="en-US"/>
          </a:p>
        </p:txBody>
      </p:sp>
      <p:sp>
        <p:nvSpPr>
          <p:cNvPr id="1040" name="Rectangle 1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79878B"/>
                </a:solidFill>
                <a:latin typeface="+mn-lt"/>
                <a:ea typeface="+mn-ea"/>
                <a:cs typeface="+mn-cs"/>
              </a:defRPr>
            </a:lvl1pPr>
          </a:lstStyle>
          <a:p>
            <a:pPr>
              <a:defRPr/>
            </a:pPr>
            <a:fld id="{EAA99502-6AA2-4160-8EAD-7A6E5D396A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1"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 id="2147484350" r:id="rId12"/>
  </p:sldLayoutIdLst>
  <p:txStyles>
    <p:titleStyle>
      <a:lvl1pPr algn="l" rtl="0" eaLnBrk="0" fontAlgn="base" hangingPunct="0">
        <a:spcBef>
          <a:spcPct val="0"/>
        </a:spcBef>
        <a:spcAft>
          <a:spcPct val="0"/>
        </a:spcAft>
        <a:defRPr sz="2400">
          <a:solidFill>
            <a:srgbClr val="B3BEBF"/>
          </a:solidFill>
          <a:latin typeface="+mj-lt"/>
          <a:ea typeface="+mj-ea"/>
          <a:cs typeface="+mj-cs"/>
        </a:defRPr>
      </a:lvl1pPr>
      <a:lvl2pPr algn="l" rtl="0" eaLnBrk="0" fontAlgn="base" hangingPunct="0">
        <a:spcBef>
          <a:spcPct val="0"/>
        </a:spcBef>
        <a:spcAft>
          <a:spcPct val="0"/>
        </a:spcAft>
        <a:defRPr sz="2400">
          <a:solidFill>
            <a:srgbClr val="B3BEBF"/>
          </a:solidFill>
          <a:latin typeface="Arial" charset="0"/>
          <a:ea typeface="ＭＳ Ｐゴシック" pitchFamily="1" charset="-128"/>
        </a:defRPr>
      </a:lvl2pPr>
      <a:lvl3pPr algn="l" rtl="0" eaLnBrk="0" fontAlgn="base" hangingPunct="0">
        <a:spcBef>
          <a:spcPct val="0"/>
        </a:spcBef>
        <a:spcAft>
          <a:spcPct val="0"/>
        </a:spcAft>
        <a:defRPr sz="2400">
          <a:solidFill>
            <a:srgbClr val="B3BEBF"/>
          </a:solidFill>
          <a:latin typeface="Arial" charset="0"/>
          <a:ea typeface="ＭＳ Ｐゴシック" pitchFamily="1" charset="-128"/>
        </a:defRPr>
      </a:lvl3pPr>
      <a:lvl4pPr algn="l" rtl="0" eaLnBrk="0" fontAlgn="base" hangingPunct="0">
        <a:spcBef>
          <a:spcPct val="0"/>
        </a:spcBef>
        <a:spcAft>
          <a:spcPct val="0"/>
        </a:spcAft>
        <a:defRPr sz="2400">
          <a:solidFill>
            <a:srgbClr val="B3BEBF"/>
          </a:solidFill>
          <a:latin typeface="Arial" charset="0"/>
          <a:ea typeface="ＭＳ Ｐゴシック" pitchFamily="1" charset="-128"/>
        </a:defRPr>
      </a:lvl4pPr>
      <a:lvl5pPr algn="l" rtl="0" eaLnBrk="0" fontAlgn="base" hangingPunct="0">
        <a:spcBef>
          <a:spcPct val="0"/>
        </a:spcBef>
        <a:spcAft>
          <a:spcPct val="0"/>
        </a:spcAft>
        <a:defRPr sz="2400">
          <a:solidFill>
            <a:srgbClr val="B3BEBF"/>
          </a:solidFill>
          <a:latin typeface="Arial" charset="0"/>
          <a:ea typeface="ＭＳ Ｐゴシック" pitchFamily="1" charset="-128"/>
        </a:defRPr>
      </a:lvl5pPr>
      <a:lvl6pPr marL="457200" algn="l" rtl="0" fontAlgn="base">
        <a:spcBef>
          <a:spcPct val="0"/>
        </a:spcBef>
        <a:spcAft>
          <a:spcPct val="0"/>
        </a:spcAft>
        <a:defRPr sz="2400">
          <a:solidFill>
            <a:srgbClr val="B3BEBF"/>
          </a:solidFill>
          <a:latin typeface="Arial" charset="0"/>
          <a:ea typeface="ＭＳ Ｐゴシック" pitchFamily="1" charset="-128"/>
        </a:defRPr>
      </a:lvl6pPr>
      <a:lvl7pPr marL="914400" algn="l" rtl="0" fontAlgn="base">
        <a:spcBef>
          <a:spcPct val="0"/>
        </a:spcBef>
        <a:spcAft>
          <a:spcPct val="0"/>
        </a:spcAft>
        <a:defRPr sz="2400">
          <a:solidFill>
            <a:srgbClr val="B3BEBF"/>
          </a:solidFill>
          <a:latin typeface="Arial" charset="0"/>
          <a:ea typeface="ＭＳ Ｐゴシック" pitchFamily="1" charset="-128"/>
        </a:defRPr>
      </a:lvl7pPr>
      <a:lvl8pPr marL="1371600" algn="l" rtl="0" fontAlgn="base">
        <a:spcBef>
          <a:spcPct val="0"/>
        </a:spcBef>
        <a:spcAft>
          <a:spcPct val="0"/>
        </a:spcAft>
        <a:defRPr sz="2400">
          <a:solidFill>
            <a:srgbClr val="B3BEBF"/>
          </a:solidFill>
          <a:latin typeface="Arial" charset="0"/>
          <a:ea typeface="ＭＳ Ｐゴシック" pitchFamily="1" charset="-128"/>
        </a:defRPr>
      </a:lvl8pPr>
      <a:lvl9pPr marL="1828800" algn="l" rtl="0" fontAlgn="base">
        <a:spcBef>
          <a:spcPct val="0"/>
        </a:spcBef>
        <a:spcAft>
          <a:spcPct val="0"/>
        </a:spcAft>
        <a:defRPr sz="2400">
          <a:solidFill>
            <a:srgbClr val="B3BEBF"/>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lr>
          <a:srgbClr val="1C5696"/>
        </a:buClr>
        <a:buSzPct val="80000"/>
        <a:buFont typeface="Times"/>
        <a:buChar char="•"/>
        <a:defRPr sz="2400">
          <a:solidFill>
            <a:srgbClr val="79878B"/>
          </a:solidFill>
          <a:latin typeface="+mn-lt"/>
          <a:ea typeface="+mn-ea"/>
          <a:cs typeface="+mn-cs"/>
        </a:defRPr>
      </a:lvl1pPr>
      <a:lvl2pPr marL="742950" indent="-285750" algn="l" rtl="0" eaLnBrk="0" fontAlgn="base" hangingPunct="0">
        <a:spcBef>
          <a:spcPct val="20000"/>
        </a:spcBef>
        <a:spcAft>
          <a:spcPct val="0"/>
        </a:spcAft>
        <a:buClr>
          <a:srgbClr val="1C5696"/>
        </a:buClr>
        <a:buSzPct val="80000"/>
        <a:buFont typeface="Times"/>
        <a:buChar char="•"/>
        <a:defRPr sz="2400">
          <a:solidFill>
            <a:srgbClr val="79878B"/>
          </a:solidFill>
          <a:latin typeface="+mn-lt"/>
          <a:ea typeface="+mn-ea"/>
        </a:defRPr>
      </a:lvl2pPr>
      <a:lvl3pPr marL="1143000" indent="-228600" algn="l" rtl="0" eaLnBrk="0" fontAlgn="base" hangingPunct="0">
        <a:spcBef>
          <a:spcPct val="20000"/>
        </a:spcBef>
        <a:spcAft>
          <a:spcPct val="0"/>
        </a:spcAft>
        <a:buClr>
          <a:srgbClr val="1C5696"/>
        </a:buClr>
        <a:buSzPct val="80000"/>
        <a:buFont typeface="Times"/>
        <a:buChar char="•"/>
        <a:defRPr sz="2400">
          <a:solidFill>
            <a:srgbClr val="79878B"/>
          </a:solidFill>
          <a:latin typeface="+mn-lt"/>
          <a:ea typeface="+mn-ea"/>
        </a:defRPr>
      </a:lvl3pPr>
      <a:lvl4pPr marL="1600200" indent="-228600" algn="l" rtl="0" eaLnBrk="0" fontAlgn="base" hangingPunct="0">
        <a:spcBef>
          <a:spcPct val="20000"/>
        </a:spcBef>
        <a:spcAft>
          <a:spcPct val="0"/>
        </a:spcAft>
        <a:buClr>
          <a:srgbClr val="1C5696"/>
        </a:buClr>
        <a:buSzPct val="80000"/>
        <a:buFont typeface="Times"/>
        <a:buChar char="•"/>
        <a:defRPr sz="2400">
          <a:solidFill>
            <a:srgbClr val="79878B"/>
          </a:solidFill>
          <a:latin typeface="+mn-lt"/>
          <a:ea typeface="+mn-ea"/>
        </a:defRPr>
      </a:lvl4pPr>
      <a:lvl5pPr marL="2057400" indent="-228600" algn="l" rtl="0" eaLnBrk="0" fontAlgn="base" hangingPunct="0">
        <a:spcBef>
          <a:spcPct val="20000"/>
        </a:spcBef>
        <a:spcAft>
          <a:spcPct val="0"/>
        </a:spcAft>
        <a:buClr>
          <a:srgbClr val="1C5696"/>
        </a:buClr>
        <a:buSzPct val="80000"/>
        <a:buFont typeface="Times"/>
        <a:buChar char="•"/>
        <a:defRPr sz="2400">
          <a:solidFill>
            <a:srgbClr val="79878B"/>
          </a:solidFill>
          <a:latin typeface="+mn-lt"/>
          <a:ea typeface="+mn-ea"/>
        </a:defRPr>
      </a:lvl5pPr>
      <a:lvl6pPr marL="2514600" indent="-228600" algn="l" rtl="0" fontAlgn="base">
        <a:spcBef>
          <a:spcPct val="20000"/>
        </a:spcBef>
        <a:spcAft>
          <a:spcPct val="0"/>
        </a:spcAft>
        <a:buClr>
          <a:srgbClr val="1C5696"/>
        </a:buClr>
        <a:buSzPct val="80000"/>
        <a:buFont typeface="Times" pitchFamily="1" charset="0"/>
        <a:buChar char="•"/>
        <a:defRPr sz="2400">
          <a:solidFill>
            <a:srgbClr val="79878B"/>
          </a:solidFill>
          <a:latin typeface="+mn-lt"/>
          <a:ea typeface="+mn-ea"/>
        </a:defRPr>
      </a:lvl6pPr>
      <a:lvl7pPr marL="2971800" indent="-228600" algn="l" rtl="0" fontAlgn="base">
        <a:spcBef>
          <a:spcPct val="20000"/>
        </a:spcBef>
        <a:spcAft>
          <a:spcPct val="0"/>
        </a:spcAft>
        <a:buClr>
          <a:srgbClr val="1C5696"/>
        </a:buClr>
        <a:buSzPct val="80000"/>
        <a:buFont typeface="Times" pitchFamily="1" charset="0"/>
        <a:buChar char="•"/>
        <a:defRPr sz="2400">
          <a:solidFill>
            <a:srgbClr val="79878B"/>
          </a:solidFill>
          <a:latin typeface="+mn-lt"/>
          <a:ea typeface="+mn-ea"/>
        </a:defRPr>
      </a:lvl7pPr>
      <a:lvl8pPr marL="3429000" indent="-228600" algn="l" rtl="0" fontAlgn="base">
        <a:spcBef>
          <a:spcPct val="20000"/>
        </a:spcBef>
        <a:spcAft>
          <a:spcPct val="0"/>
        </a:spcAft>
        <a:buClr>
          <a:srgbClr val="1C5696"/>
        </a:buClr>
        <a:buSzPct val="80000"/>
        <a:buFont typeface="Times" pitchFamily="1" charset="0"/>
        <a:buChar char="•"/>
        <a:defRPr sz="2400">
          <a:solidFill>
            <a:srgbClr val="79878B"/>
          </a:solidFill>
          <a:latin typeface="+mn-lt"/>
          <a:ea typeface="+mn-ea"/>
        </a:defRPr>
      </a:lvl8pPr>
      <a:lvl9pPr marL="3886200" indent="-228600" algn="l" rtl="0" fontAlgn="base">
        <a:spcBef>
          <a:spcPct val="20000"/>
        </a:spcBef>
        <a:spcAft>
          <a:spcPct val="0"/>
        </a:spcAft>
        <a:buClr>
          <a:srgbClr val="1C5696"/>
        </a:buClr>
        <a:buSzPct val="80000"/>
        <a:buFont typeface="Times" pitchFamily="1" charset="0"/>
        <a:buChar char="•"/>
        <a:defRPr sz="2400">
          <a:solidFill>
            <a:srgbClr val="79878B"/>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ylor+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381000" y="5330825"/>
            <a:ext cx="8153400" cy="64135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3600">
                <a:effectDag name="">
                  <a:cont type="tree" name="">
                    <a:effect ref="fillLine"/>
                    <a:outerShdw dist="38100" dir="13500000" algn="br">
                      <a:srgbClr val="000000"/>
                    </a:outerShdw>
                  </a:cont>
                  <a:cont type="tree" name="">
                    <a:effect ref="fillLine"/>
                    <a:outerShdw dist="38100" dir="2700000" algn="tl">
                      <a:srgbClr val="000000"/>
                    </a:outerShdw>
                  </a:cont>
                  <a:effect ref="fillLine"/>
                </a:effectDag>
                <a:latin typeface="+mn-lt"/>
                <a:ea typeface="+mn-ea"/>
              </a:rPr>
              <a:t>Introductory Statistics</a:t>
            </a:r>
          </a:p>
        </p:txBody>
      </p:sp>
      <p:sp>
        <p:nvSpPr>
          <p:cNvPr id="3076" name="Text Box 7"/>
          <p:cNvSpPr txBox="1">
            <a:spLocks noChangeArrowheads="1"/>
          </p:cNvSpPr>
          <p:nvPr/>
        </p:nvSpPr>
        <p:spPr bwMode="auto">
          <a:xfrm>
            <a:off x="381000" y="53340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spcBef>
                <a:spcPct val="50000"/>
              </a:spcBef>
            </a:pPr>
            <a:r>
              <a:rPr lang="en-US" sz="3600">
                <a:solidFill>
                  <a:schemeClr val="bg1"/>
                </a:solidFill>
              </a:rPr>
              <a:t>Introductory Statistics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p:txBody>
          <a:bodyPr/>
          <a:lstStyle/>
          <a:p>
            <a:pPr marL="342900" indent="-342900">
              <a:spcBef>
                <a:spcPct val="20000"/>
              </a:spcBef>
            </a:pPr>
            <a:r>
              <a:rPr lang="en-US" dirty="0"/>
              <a:t>Sample Size Calculations</a:t>
            </a:r>
            <a:endParaRPr lang="en-US" dirty="0" smtClean="0"/>
          </a:p>
        </p:txBody>
      </p:sp>
      <mc:AlternateContent xmlns:mc="http://schemas.openxmlformats.org/markup-compatibility/2006" xmlns:a14="http://schemas.microsoft.com/office/drawing/2010/main">
        <mc:Choice Requires="a14">
          <p:sp>
            <p:nvSpPr>
              <p:cNvPr id="9221" name="Rectangle 3"/>
              <p:cNvSpPr txBox="1">
                <a:spLocks noChangeArrowheads="1"/>
              </p:cNvSpPr>
              <p:nvPr/>
            </p:nvSpPr>
            <p:spPr bwMode="auto">
              <a:xfrm>
                <a:off x="152400" y="1295400"/>
                <a:ext cx="8839200" cy="548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800100" indent="-34290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1C5696"/>
                  </a:buClr>
                  <a:buSzPct val="80000"/>
                  <a:buFont typeface="Arial" pitchFamily="34" charset="0"/>
                  <a:buChar char="•"/>
                </a:pPr>
                <a:endParaRPr lang="en-US" sz="2000" dirty="0" smtClean="0"/>
              </a:p>
              <a:p>
                <a:pPr>
                  <a:spcBef>
                    <a:spcPct val="20000"/>
                  </a:spcBef>
                  <a:buClr>
                    <a:srgbClr val="1C5696"/>
                  </a:buClr>
                  <a:buSzPct val="80000"/>
                  <a:buFont typeface="Arial" pitchFamily="34" charset="0"/>
                  <a:buChar char="•"/>
                </a:pPr>
                <a:r>
                  <a:rPr lang="en-US" sz="2400" dirty="0" smtClean="0"/>
                  <a:t>Example: Desired Margin of Error of 0.03 or 3% with 95% conf. for the sample </a:t>
                </a:r>
                <a:r>
                  <a:rPr lang="en-US" sz="2400" dirty="0"/>
                  <a:t>of cases from the Superior Courts in Massachusetts</a:t>
                </a:r>
                <a:r>
                  <a:rPr lang="en-US" sz="2400" dirty="0" smtClean="0"/>
                  <a:t> where the prior estimate of p is 0.82:</a:t>
                </a:r>
                <a:endParaRPr lang="en-US" sz="2400" dirty="0"/>
              </a:p>
              <a:p>
                <a:pPr lvl="1">
                  <a:spcBef>
                    <a:spcPct val="20000"/>
                  </a:spcBef>
                  <a:buClr>
                    <a:srgbClr val="1C5696"/>
                  </a:buClr>
                  <a:buSzPct val="80000"/>
                  <a:buFont typeface="Arial" pitchFamily="34" charset="0"/>
                  <a:buChar char="•"/>
                </a:pPr>
                <a14:m>
                  <m:oMath xmlns:m="http://schemas.openxmlformats.org/officeDocument/2006/math">
                    <m:r>
                      <a:rPr lang="en-US" sz="2400" i="1">
                        <a:latin typeface="Cambria Math"/>
                      </a:rPr>
                      <m:t>𝑛</m:t>
                    </m:r>
                    <m:r>
                      <a:rPr lang="en-US" sz="2400" i="1">
                        <a:latin typeface="Cambria Math"/>
                      </a:rPr>
                      <m:t>=</m:t>
                    </m:r>
                    <m:sSup>
                      <m:sSupPr>
                        <m:ctrlPr>
                          <a:rPr lang="en-US" sz="2400" i="1">
                            <a:latin typeface="Cambria Math"/>
                          </a:rPr>
                        </m:ctrlPr>
                      </m:sSupPr>
                      <m:e>
                        <m:d>
                          <m:dPr>
                            <m:ctrlPr>
                              <a:rPr lang="en-US" sz="2400" i="1">
                                <a:latin typeface="Cambria Math"/>
                              </a:rPr>
                            </m:ctrlPr>
                          </m:dPr>
                          <m:e>
                            <m:f>
                              <m:fPr>
                                <m:ctrlPr>
                                  <a:rPr lang="en-US" sz="2400" i="1">
                                    <a:latin typeface="Cambria Math"/>
                                  </a:rPr>
                                </m:ctrlPr>
                              </m:fPr>
                              <m:num>
                                <m:r>
                                  <a:rPr lang="en-US" sz="2400" i="1">
                                    <a:latin typeface="Cambria Math"/>
                                  </a:rPr>
                                  <m:t>1.96</m:t>
                                </m:r>
                              </m:num>
                              <m:den>
                                <m:r>
                                  <a:rPr lang="en-US" sz="2400" i="1">
                                    <a:latin typeface="Cambria Math"/>
                                  </a:rPr>
                                  <m:t>0.03</m:t>
                                </m:r>
                              </m:den>
                            </m:f>
                          </m:e>
                        </m:d>
                      </m:e>
                      <m:sup>
                        <m:r>
                          <a:rPr lang="en-US" sz="2400" i="1">
                            <a:latin typeface="Cambria Math"/>
                          </a:rPr>
                          <m:t>2</m:t>
                        </m:r>
                      </m:sup>
                    </m:sSup>
                    <m:r>
                      <a:rPr lang="en-US" sz="2400" i="1">
                        <a:latin typeface="Cambria Math"/>
                      </a:rPr>
                      <m:t>0.</m:t>
                    </m:r>
                    <m:r>
                      <a:rPr lang="en-US" sz="2400" b="0" i="1" smtClean="0">
                        <a:latin typeface="Cambria Math"/>
                      </a:rPr>
                      <m:t>82</m:t>
                    </m:r>
                    <m:r>
                      <a:rPr lang="en-US" sz="2400" i="1">
                        <a:latin typeface="Cambria Math"/>
                      </a:rPr>
                      <m:t>∗</m:t>
                    </m:r>
                    <m:d>
                      <m:dPr>
                        <m:ctrlPr>
                          <a:rPr lang="en-US" sz="2400" i="1">
                            <a:latin typeface="Cambria Math"/>
                          </a:rPr>
                        </m:ctrlPr>
                      </m:dPr>
                      <m:e>
                        <m:r>
                          <a:rPr lang="en-US" sz="2400" i="1">
                            <a:latin typeface="Cambria Math"/>
                          </a:rPr>
                          <m:t>1−0.</m:t>
                        </m:r>
                        <m:r>
                          <a:rPr lang="en-US" sz="2400" b="0" i="1" smtClean="0">
                            <a:latin typeface="Cambria Math"/>
                          </a:rPr>
                          <m:t>82</m:t>
                        </m:r>
                      </m:e>
                    </m:d>
                    <m:r>
                      <a:rPr lang="en-US" sz="2400" i="1">
                        <a:latin typeface="Cambria Math"/>
                      </a:rPr>
                      <m:t>=</m:t>
                    </m:r>
                    <m:r>
                      <a:rPr lang="en-US" sz="2400" b="0" i="1" smtClean="0">
                        <a:latin typeface="Cambria Math"/>
                      </a:rPr>
                      <m:t>630.02</m:t>
                    </m:r>
                    <m:r>
                      <a:rPr lang="en-US" sz="2400" i="1">
                        <a:latin typeface="Cambria Math"/>
                      </a:rPr>
                      <m:t> </m:t>
                    </m:r>
                    <m:r>
                      <a:rPr lang="en-US" sz="2400" i="1">
                        <a:latin typeface="Cambria Math"/>
                      </a:rPr>
                      <m:t>𝑟𝑜𝑢𝑛𝑑</m:t>
                    </m:r>
                    <m:r>
                      <a:rPr lang="en-US" sz="2400" i="1">
                        <a:latin typeface="Cambria Math"/>
                      </a:rPr>
                      <m:t> </m:t>
                    </m:r>
                    <m:r>
                      <a:rPr lang="en-US" sz="2400" i="1">
                        <a:latin typeface="Cambria Math"/>
                      </a:rPr>
                      <m:t>𝑢𝑝</m:t>
                    </m:r>
                    <m:r>
                      <a:rPr lang="en-US" sz="2400" i="1">
                        <a:latin typeface="Cambria Math"/>
                      </a:rPr>
                      <m:t> </m:t>
                    </m:r>
                    <m:r>
                      <a:rPr lang="en-US" sz="2400" i="1">
                        <a:latin typeface="Cambria Math"/>
                      </a:rPr>
                      <m:t>𝑡𝑜</m:t>
                    </m:r>
                    <m:r>
                      <a:rPr lang="en-US" sz="2400" i="1">
                        <a:latin typeface="Cambria Math"/>
                      </a:rPr>
                      <m:t> 631</m:t>
                    </m:r>
                  </m:oMath>
                </a14:m>
                <a:endParaRPr lang="en-US" sz="2400" dirty="0"/>
              </a:p>
              <a:p>
                <a:pPr>
                  <a:spcBef>
                    <a:spcPct val="20000"/>
                  </a:spcBef>
                  <a:buClr>
                    <a:srgbClr val="1C5696"/>
                  </a:buClr>
                  <a:buSzPct val="80000"/>
                </a:pPr>
                <a:endParaRPr lang="en-US" sz="2400" dirty="0">
                  <a:solidFill>
                    <a:srgbClr val="79878B"/>
                  </a:solidFill>
                </a:endParaRPr>
              </a:p>
            </p:txBody>
          </p:sp>
        </mc:Choice>
        <mc:Fallback xmlns="">
          <p:sp>
            <p:nvSpPr>
              <p:cNvPr id="9221" name="Rectangle 3"/>
              <p:cNvSpPr txBox="1">
                <a:spLocks noRot="1" noChangeAspect="1" noMove="1" noResize="1" noEditPoints="1" noAdjustHandles="1" noChangeArrowheads="1" noChangeShapeType="1" noTextEdit="1"/>
              </p:cNvSpPr>
              <p:nvPr/>
            </p:nvSpPr>
            <p:spPr bwMode="auto">
              <a:xfrm>
                <a:off x="152400" y="1295400"/>
                <a:ext cx="8839200" cy="5486400"/>
              </a:xfrm>
              <a:prstGeom prst="rect">
                <a:avLst/>
              </a:prstGeom>
              <a:blipFill rotWithShape="1">
                <a:blip r:embed="rId3"/>
                <a:stretch>
                  <a:fillRect l="-48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85764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p:txBody>
          <a:bodyPr/>
          <a:lstStyle/>
          <a:p>
            <a:pPr marL="342900" indent="-342900">
              <a:spcBef>
                <a:spcPct val="20000"/>
              </a:spcBef>
            </a:pPr>
            <a:r>
              <a:rPr lang="en-US" dirty="0" smtClean="0"/>
              <a:t>More Thoughts on Confidence Intervals</a:t>
            </a:r>
          </a:p>
        </p:txBody>
      </p:sp>
      <p:sp>
        <p:nvSpPr>
          <p:cNvPr id="9219" name="Rectangle 3"/>
          <p:cNvSpPr txBox="1">
            <a:spLocks noChangeArrowheads="1"/>
          </p:cNvSpPr>
          <p:nvPr/>
        </p:nvSpPr>
        <p:spPr bwMode="auto">
          <a:xfrm>
            <a:off x="0" y="1295400"/>
            <a:ext cx="8915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1C5696"/>
              </a:buClr>
              <a:buSzPct val="80000"/>
              <a:buFont typeface="Arial" pitchFamily="34" charset="0"/>
              <a:buChar char="•"/>
            </a:pPr>
            <a:r>
              <a:rPr lang="en-US" sz="2800" dirty="0"/>
              <a:t>A level of confidence describes the process of creating an interval that predicts the proportion, p, which is unknown.  Approx. (1-</a:t>
            </a:r>
            <a:r>
              <a:rPr lang="el-GR" sz="2800" dirty="0"/>
              <a:t>α</a:t>
            </a:r>
            <a:r>
              <a:rPr lang="en-US" sz="2800" dirty="0"/>
              <a:t>) *100% of all possible </a:t>
            </a:r>
            <a:r>
              <a:rPr lang="en-US" sz="2800" dirty="0" smtClean="0"/>
              <a:t>confidence intervals </a:t>
            </a:r>
            <a:r>
              <a:rPr lang="en-US" sz="2800" dirty="0"/>
              <a:t>will contain p.</a:t>
            </a:r>
          </a:p>
          <a:p>
            <a:pPr>
              <a:spcBef>
                <a:spcPct val="20000"/>
              </a:spcBef>
              <a:buClr>
                <a:srgbClr val="1C5696"/>
              </a:buClr>
              <a:buSzPct val="80000"/>
              <a:buFont typeface="Arial" pitchFamily="34" charset="0"/>
              <a:buChar char="•"/>
            </a:pPr>
            <a:r>
              <a:rPr lang="en-US" sz="2800" dirty="0"/>
              <a:t>This does not mean the probability of containing p.  The interval captured it or it did not. (Prob. = 0 or 1).</a:t>
            </a:r>
          </a:p>
          <a:p>
            <a:pPr>
              <a:spcBef>
                <a:spcPct val="20000"/>
              </a:spcBef>
              <a:buClr>
                <a:srgbClr val="1C5696"/>
              </a:buClr>
              <a:buSzPct val="80000"/>
              <a:buFont typeface="Arial" pitchFamily="34" charset="0"/>
              <a:buChar char="•"/>
            </a:pPr>
            <a:endParaRPr lang="en-US" sz="2000" dirty="0"/>
          </a:p>
          <a:p>
            <a:pPr>
              <a:spcBef>
                <a:spcPct val="20000"/>
              </a:spcBef>
              <a:buClr>
                <a:srgbClr val="1C5696"/>
              </a:buClr>
              <a:buSzPct val="80000"/>
            </a:pPr>
            <a:endParaRPr lang="en-US" sz="2000" dirty="0"/>
          </a:p>
          <a:p>
            <a:pPr>
              <a:spcBef>
                <a:spcPct val="20000"/>
              </a:spcBef>
              <a:buClr>
                <a:srgbClr val="1C5696"/>
              </a:buClr>
              <a:buSzPct val="80000"/>
            </a:pPr>
            <a:endParaRPr lang="en-US" sz="2000" dirty="0">
              <a:solidFill>
                <a:srgbClr val="79878B"/>
              </a:solidFill>
            </a:endParaRPr>
          </a:p>
        </p:txBody>
      </p:sp>
    </p:spTree>
    <p:extLst>
      <p:ext uri="{BB962C8B-B14F-4D97-AF65-F5344CB8AC3E}">
        <p14:creationId xmlns:p14="http://schemas.microsoft.com/office/powerpoint/2010/main" val="3931825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1905000" y="228600"/>
            <a:ext cx="7010400" cy="685800"/>
          </a:xfrm>
        </p:spPr>
        <p:txBody>
          <a:bodyPr/>
          <a:lstStyle/>
          <a:p>
            <a:pPr marL="342900" indent="-342900">
              <a:spcBef>
                <a:spcPct val="20000"/>
              </a:spcBef>
            </a:pPr>
            <a:r>
              <a:rPr lang="en-US" smtClean="0"/>
              <a:t>Requirements to Check and Descriptive Statistics </a:t>
            </a:r>
          </a:p>
        </p:txBody>
      </p:sp>
      <mc:AlternateContent xmlns:mc="http://schemas.openxmlformats.org/markup-compatibility/2006" xmlns:a14="http://schemas.microsoft.com/office/drawing/2010/main">
        <mc:Choice Requires="a14">
          <p:sp>
            <p:nvSpPr>
              <p:cNvPr id="11267" name="Rectangle 3"/>
              <p:cNvSpPr txBox="1">
                <a:spLocks noChangeArrowheads="1"/>
              </p:cNvSpPr>
              <p:nvPr/>
            </p:nvSpPr>
            <p:spPr bwMode="auto">
              <a:xfrm>
                <a:off x="838200" y="1295400"/>
                <a:ext cx="8001000" cy="411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800100" indent="-34290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457200" indent="-457200" eaLnBrk="1" hangingPunct="1">
                  <a:buFont typeface="Arial" pitchFamily="34" charset="0"/>
                  <a:buChar char="•"/>
                </a:pPr>
                <a:r>
                  <a:rPr lang="en-US" sz="2800" b="1" dirty="0" smtClean="0">
                    <a:solidFill>
                      <a:srgbClr val="000000"/>
                    </a:solidFill>
                  </a:rPr>
                  <a:t>Before Doing a One Proportion Confidence Interval</a:t>
                </a:r>
              </a:p>
              <a:p>
                <a:pPr marL="0" indent="0" eaLnBrk="1" hangingPunct="1"/>
                <a:endParaRPr lang="en-US" sz="2800" b="1" dirty="0" smtClean="0">
                  <a:solidFill>
                    <a:srgbClr val="000000"/>
                  </a:solidFill>
                </a:endParaRPr>
              </a:p>
              <a:p>
                <a:pPr eaLnBrk="1" hangingPunct="1">
                  <a:buFont typeface="Arial" pitchFamily="34" charset="0"/>
                  <a:buChar char="•"/>
                </a:pPr>
                <a:r>
                  <a:rPr lang="en-US" sz="2400" b="1" dirty="0" smtClean="0">
                    <a:solidFill>
                      <a:srgbClr val="000000"/>
                    </a:solidFill>
                  </a:rPr>
                  <a:t>Requirements </a:t>
                </a:r>
                <a:r>
                  <a:rPr lang="en-US" sz="2400" b="1" dirty="0">
                    <a:solidFill>
                      <a:srgbClr val="000000"/>
                    </a:solidFill>
                  </a:rPr>
                  <a:t>to Check </a:t>
                </a:r>
                <a:endParaRPr lang="en-US" sz="2400" b="1" dirty="0" smtClean="0">
                  <a:solidFill>
                    <a:srgbClr val="000000"/>
                  </a:solidFill>
                </a:endParaRPr>
              </a:p>
              <a:p>
                <a:pPr lvl="1" eaLnBrk="1" hangingPunct="1">
                  <a:buFont typeface="Arial" pitchFamily="34" charset="0"/>
                  <a:buChar char="•"/>
                </a:pPr>
                <a:r>
                  <a:rPr lang="en-US" sz="2400" dirty="0" smtClean="0">
                    <a:solidFill>
                      <a:srgbClr val="000000"/>
                    </a:solidFill>
                  </a:rPr>
                  <a:t>The </a:t>
                </a:r>
                <a:r>
                  <a:rPr lang="en-US" sz="2400" dirty="0">
                    <a:solidFill>
                      <a:srgbClr val="000000"/>
                    </a:solidFill>
                  </a:rPr>
                  <a:t>sample is obtained from a simple random </a:t>
                </a:r>
                <a:r>
                  <a:rPr lang="en-US" sz="2400" dirty="0" smtClean="0">
                    <a:solidFill>
                      <a:srgbClr val="000000"/>
                    </a:solidFill>
                  </a:rPr>
                  <a:t>sample</a:t>
                </a:r>
              </a:p>
              <a:p>
                <a:pPr lvl="1" eaLnBrk="1" hangingPunct="1">
                  <a:buFont typeface="Arial" pitchFamily="34" charset="0"/>
                  <a:buChar char="•"/>
                </a:pPr>
                <a:r>
                  <a:rPr lang="en-US" sz="2400" dirty="0" smtClean="0"/>
                  <a:t>The requirement of doing a confidence interval is </a:t>
                </a:r>
                <a14:m>
                  <m:oMath xmlns:m="http://schemas.openxmlformats.org/officeDocument/2006/math">
                    <m:r>
                      <a:rPr lang="en-US" sz="2400" i="1">
                        <a:latin typeface="Cambria Math"/>
                      </a:rPr>
                      <m:t>𝑛</m:t>
                    </m:r>
                    <m:acc>
                      <m:accPr>
                        <m:chr m:val="̂"/>
                        <m:ctrlPr>
                          <a:rPr lang="en-US" sz="2400" i="1">
                            <a:latin typeface="Cambria Math"/>
                          </a:rPr>
                        </m:ctrlPr>
                      </m:accPr>
                      <m:e>
                        <m:r>
                          <a:rPr lang="en-US" sz="2400" i="1">
                            <a:latin typeface="Cambria Math"/>
                          </a:rPr>
                          <m:t>𝑝</m:t>
                        </m:r>
                      </m:e>
                    </m:acc>
                    <m:r>
                      <a:rPr lang="en-US" sz="2400" i="1">
                        <a:latin typeface="Cambria Math"/>
                      </a:rPr>
                      <m:t>≥10</m:t>
                    </m:r>
                  </m:oMath>
                </a14:m>
                <a:r>
                  <a:rPr lang="en-US" sz="2400" dirty="0"/>
                  <a:t> and </a:t>
                </a:r>
                <a14:m>
                  <m:oMath xmlns:m="http://schemas.openxmlformats.org/officeDocument/2006/math">
                    <m:r>
                      <a:rPr lang="en-US" sz="2400" i="1">
                        <a:latin typeface="Cambria Math"/>
                      </a:rPr>
                      <m:t>𝑛</m:t>
                    </m:r>
                    <m:r>
                      <a:rPr lang="en-US" sz="2400" i="1">
                        <a:latin typeface="Cambria Math"/>
                      </a:rPr>
                      <m:t>(1−</m:t>
                    </m:r>
                    <m:acc>
                      <m:accPr>
                        <m:chr m:val="̂"/>
                        <m:ctrlPr>
                          <a:rPr lang="en-US" sz="2400" i="1">
                            <a:latin typeface="Cambria Math"/>
                          </a:rPr>
                        </m:ctrlPr>
                      </m:accPr>
                      <m:e>
                        <m:r>
                          <a:rPr lang="en-US" sz="2400" i="1">
                            <a:latin typeface="Cambria Math"/>
                          </a:rPr>
                          <m:t>𝑝</m:t>
                        </m:r>
                      </m:e>
                    </m:acc>
                    <m:r>
                      <a:rPr lang="en-US" sz="2400" i="1">
                        <a:latin typeface="Cambria Math"/>
                      </a:rPr>
                      <m:t>)≥10 </m:t>
                    </m:r>
                  </m:oMath>
                </a14:m>
                <a:r>
                  <a:rPr lang="en-US" sz="2400" dirty="0" smtClean="0">
                    <a:solidFill>
                      <a:schemeClr val="tx1"/>
                    </a:solidFill>
                  </a:rPr>
                  <a:t>so we can then assume that the distribution of </a:t>
                </a:r>
                <a14:m>
                  <m:oMath xmlns:m="http://schemas.openxmlformats.org/officeDocument/2006/math">
                    <m:acc>
                      <m:accPr>
                        <m:chr m:val="̂"/>
                        <m:ctrlPr>
                          <a:rPr lang="en-US" sz="2400" b="0" i="1" smtClean="0">
                            <a:solidFill>
                              <a:schemeClr val="tx1"/>
                            </a:solidFill>
                            <a:latin typeface="Cambria Math"/>
                          </a:rPr>
                        </m:ctrlPr>
                      </m:accPr>
                      <m:e>
                        <m:r>
                          <a:rPr lang="en-US" sz="2400" b="0" i="1" smtClean="0">
                            <a:solidFill>
                              <a:schemeClr val="tx1"/>
                            </a:solidFill>
                            <a:latin typeface="Cambria Math"/>
                          </a:rPr>
                          <m:t>𝑝</m:t>
                        </m:r>
                      </m:e>
                    </m:acc>
                  </m:oMath>
                </a14:m>
                <a:r>
                  <a:rPr lang="en-US" sz="2400" dirty="0" smtClean="0">
                    <a:solidFill>
                      <a:schemeClr val="tx1"/>
                    </a:solidFill>
                  </a:rPr>
                  <a:t> is normal</a:t>
                </a:r>
              </a:p>
              <a:p>
                <a:pPr eaLnBrk="1" hangingPunct="1"/>
                <a:endParaRPr lang="en-US" sz="2400" b="1" dirty="0" smtClean="0"/>
              </a:p>
              <a:p>
                <a:pPr eaLnBrk="1" hangingPunct="1">
                  <a:buFont typeface="Arial" pitchFamily="34" charset="0"/>
                  <a:buChar char="•"/>
                </a:pPr>
                <a:r>
                  <a:rPr lang="en-US" sz="2400" b="1" dirty="0" smtClean="0">
                    <a:solidFill>
                      <a:srgbClr val="000000"/>
                    </a:solidFill>
                  </a:rPr>
                  <a:t>Descriptive </a:t>
                </a:r>
                <a:r>
                  <a:rPr lang="en-US" sz="2400" b="1" dirty="0">
                    <a:solidFill>
                      <a:srgbClr val="000000"/>
                    </a:solidFill>
                  </a:rPr>
                  <a:t>Statistics to Use</a:t>
                </a:r>
              </a:p>
              <a:p>
                <a:pPr lvl="1" eaLnBrk="1" hangingPunct="1">
                  <a:buFont typeface="Arial" pitchFamily="34" charset="0"/>
                  <a:buChar char="•"/>
                </a:pPr>
                <a:r>
                  <a:rPr lang="en-US" sz="2400" dirty="0">
                    <a:solidFill>
                      <a:srgbClr val="000000"/>
                    </a:solidFill>
                  </a:rPr>
                  <a:t>Numerical – Sample Proportion </a:t>
                </a:r>
                <a:r>
                  <a:rPr lang="en-US" sz="2400" dirty="0" smtClean="0">
                    <a:solidFill>
                      <a:srgbClr val="000000"/>
                    </a:solidFill>
                  </a:rPr>
                  <a:t>(</a:t>
                </a:r>
                <a14:m>
                  <m:oMath xmlns:m="http://schemas.openxmlformats.org/officeDocument/2006/math">
                    <m:acc>
                      <m:accPr>
                        <m:chr m:val="̂"/>
                        <m:ctrlPr>
                          <a:rPr lang="en-US" sz="2400" i="1" smtClean="0">
                            <a:solidFill>
                              <a:srgbClr val="000000"/>
                            </a:solidFill>
                            <a:latin typeface="Cambria Math"/>
                          </a:rPr>
                        </m:ctrlPr>
                      </m:accPr>
                      <m:e>
                        <m:r>
                          <a:rPr lang="en-US" sz="2400" b="0" i="1" smtClean="0">
                            <a:solidFill>
                              <a:srgbClr val="000000"/>
                            </a:solidFill>
                            <a:latin typeface="Cambria Math"/>
                          </a:rPr>
                          <m:t>𝑝</m:t>
                        </m:r>
                      </m:e>
                    </m:acc>
                  </m:oMath>
                </a14:m>
                <a:r>
                  <a:rPr lang="en-US" sz="2400" dirty="0" smtClean="0">
                    <a:solidFill>
                      <a:srgbClr val="000000"/>
                    </a:solidFill>
                  </a:rPr>
                  <a:t>) </a:t>
                </a:r>
                <a:endParaRPr lang="en-US" sz="2400" dirty="0">
                  <a:solidFill>
                    <a:srgbClr val="000000"/>
                  </a:solidFill>
                </a:endParaRPr>
              </a:p>
              <a:p>
                <a:pPr lvl="1" eaLnBrk="1" hangingPunct="1">
                  <a:buFont typeface="Arial" pitchFamily="34" charset="0"/>
                  <a:buChar char="•"/>
                </a:pPr>
                <a:r>
                  <a:rPr lang="en-US" sz="2400" dirty="0" smtClean="0">
                    <a:solidFill>
                      <a:srgbClr val="000000"/>
                    </a:solidFill>
                  </a:rPr>
                  <a:t>Graphical </a:t>
                </a:r>
                <a:r>
                  <a:rPr lang="en-US" sz="2400" dirty="0">
                    <a:solidFill>
                      <a:srgbClr val="000000"/>
                    </a:solidFill>
                  </a:rPr>
                  <a:t>– Use a pie chart or a bar graph </a:t>
                </a:r>
              </a:p>
              <a:p>
                <a:pPr eaLnBrk="1" hangingPunct="1"/>
                <a:endParaRPr lang="en-US" sz="2000" dirty="0">
                  <a:solidFill>
                    <a:srgbClr val="000000"/>
                  </a:solidFill>
                </a:endParaRPr>
              </a:p>
              <a:p>
                <a:pPr eaLnBrk="1" hangingPunct="1"/>
                <a:endParaRPr lang="en-US" sz="2000" dirty="0">
                  <a:solidFill>
                    <a:srgbClr val="79878B"/>
                  </a:solidFill>
                </a:endParaRPr>
              </a:p>
            </p:txBody>
          </p:sp>
        </mc:Choice>
        <mc:Fallback xmlns="">
          <p:sp>
            <p:nvSpPr>
              <p:cNvPr id="11267" name="Rectangle 3"/>
              <p:cNvSpPr txBox="1">
                <a:spLocks noRot="1" noChangeAspect="1" noMove="1" noResize="1" noEditPoints="1" noAdjustHandles="1" noChangeArrowheads="1" noChangeShapeType="1" noTextEdit="1"/>
              </p:cNvSpPr>
              <p:nvPr/>
            </p:nvSpPr>
            <p:spPr bwMode="auto">
              <a:xfrm>
                <a:off x="838200" y="1295400"/>
                <a:ext cx="8001000" cy="4114800"/>
              </a:xfrm>
              <a:prstGeom prst="rect">
                <a:avLst/>
              </a:prstGeom>
              <a:blipFill rotWithShape="1">
                <a:blip r:embed="rId3"/>
                <a:stretch>
                  <a:fillRect l="-1372" t="-1481" r="-1753" b="-256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905000" y="228600"/>
            <a:ext cx="6858000" cy="685800"/>
          </a:xfrm>
        </p:spPr>
        <p:txBody>
          <a:bodyPr/>
          <a:lstStyle/>
          <a:p>
            <a:pPr marL="342900" indent="-342900">
              <a:spcBef>
                <a:spcPct val="20000"/>
              </a:spcBef>
            </a:pPr>
            <a:r>
              <a:rPr lang="en-US" dirty="0"/>
              <a:t>Inference for One Proportion</a:t>
            </a:r>
            <a:endParaRPr lang="en-US" dirty="0" smtClean="0"/>
          </a:p>
        </p:txBody>
      </p:sp>
      <p:sp>
        <p:nvSpPr>
          <p:cNvPr id="14339" name="Rectangle 3"/>
          <p:cNvSpPr txBox="1">
            <a:spLocks noChangeArrowheads="1"/>
          </p:cNvSpPr>
          <p:nvPr/>
        </p:nvSpPr>
        <p:spPr bwMode="auto">
          <a:xfrm>
            <a:off x="457200" y="1491673"/>
            <a:ext cx="800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800100" indent="-34290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0" indent="0" eaLnBrk="1" hangingPunct="1">
              <a:spcBef>
                <a:spcPct val="20000"/>
              </a:spcBef>
              <a:buClr>
                <a:srgbClr val="1C5696"/>
              </a:buClr>
              <a:buSzPct val="80000"/>
            </a:pPr>
            <a:r>
              <a:rPr lang="en-US" sz="5400" b="1" dirty="0" smtClean="0">
                <a:solidFill>
                  <a:srgbClr val="000000"/>
                </a:solidFill>
              </a:rPr>
              <a:t>Confidence Intervals </a:t>
            </a:r>
            <a:endParaRPr lang="en-US" sz="5400" b="1" dirty="0">
              <a:solidFill>
                <a:srgbClr val="000000"/>
              </a:solidFill>
            </a:endParaRPr>
          </a:p>
          <a:p>
            <a:pPr>
              <a:spcBef>
                <a:spcPct val="20000"/>
              </a:spcBef>
              <a:buClr>
                <a:srgbClr val="1C5696"/>
              </a:buClr>
              <a:buSzPct val="80000"/>
            </a:pPr>
            <a:r>
              <a:rPr lang="en-US" sz="5400" b="1" dirty="0" smtClean="0">
                <a:solidFill>
                  <a:srgbClr val="000000"/>
                </a:solidFill>
              </a:rPr>
              <a:t>Hypothesis Testing</a:t>
            </a:r>
          </a:p>
        </p:txBody>
      </p:sp>
      <p:sp>
        <p:nvSpPr>
          <p:cNvPr id="2" name="Rectangle 1"/>
          <p:cNvSpPr/>
          <p:nvPr/>
        </p:nvSpPr>
        <p:spPr bwMode="auto">
          <a:xfrm>
            <a:off x="475673" y="2583873"/>
            <a:ext cx="6858000" cy="812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smtClean="0">
              <a:solidFill>
                <a:prstClr val="black"/>
              </a:solidFill>
              <a:latin typeface="Arial" charset="0"/>
              <a:ea typeface="ＭＳ Ｐゴシック" pitchFamily="1" charset="-128"/>
            </a:endParaRPr>
          </a:p>
        </p:txBody>
      </p:sp>
    </p:spTree>
    <p:extLst>
      <p:ext uri="{BB962C8B-B14F-4D97-AF65-F5344CB8AC3E}">
        <p14:creationId xmlns:p14="http://schemas.microsoft.com/office/powerpoint/2010/main" val="234017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lstStyle/>
          <a:p>
            <a:pPr eaLnBrk="1" hangingPunct="1"/>
            <a:r>
              <a:rPr lang="en-US" smtClean="0"/>
              <a:t>Steps to Hypothesis Testing</a:t>
            </a:r>
          </a:p>
        </p:txBody>
      </p:sp>
      <mc:AlternateContent xmlns:mc="http://schemas.openxmlformats.org/markup-compatibility/2006" xmlns:a14="http://schemas.microsoft.com/office/drawing/2010/main">
        <mc:Choice Requires="a14">
          <p:sp>
            <p:nvSpPr>
              <p:cNvPr id="13315" name="Rectangle 3"/>
              <p:cNvSpPr txBox="1">
                <a:spLocks noChangeArrowheads="1"/>
              </p:cNvSpPr>
              <p:nvPr/>
            </p:nvSpPr>
            <p:spPr bwMode="auto">
              <a:xfrm>
                <a:off x="0" y="1295400"/>
                <a:ext cx="8991600" cy="4343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457200" indent="-457200" eaLnBrk="0" hangingPunct="0">
                  <a:defRPr>
                    <a:solidFill>
                      <a:schemeClr val="tx1"/>
                    </a:solidFill>
                    <a:latin typeface="Arial" pitchFamily="34" charset="0"/>
                    <a:ea typeface="ＭＳ Ｐゴシック" pitchFamily="34" charset="-128"/>
                  </a:defRPr>
                </a:lvl1pPr>
                <a:lvl2pPr marL="914400" indent="-45720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1C5696"/>
                  </a:buClr>
                  <a:buSzPct val="80000"/>
                  <a:buFont typeface="Arial" pitchFamily="34" charset="0"/>
                  <a:buAutoNum type="arabicPeriod"/>
                </a:pPr>
                <a:r>
                  <a:rPr lang="en-US" sz="2400" dirty="0" smtClean="0"/>
                  <a:t>State the null and alternative hypotheses</a:t>
                </a:r>
              </a:p>
              <a:p>
                <a:pPr>
                  <a:spcBef>
                    <a:spcPct val="20000"/>
                  </a:spcBef>
                  <a:buClr>
                    <a:srgbClr val="1C5696"/>
                  </a:buClr>
                  <a:buSzPct val="80000"/>
                  <a:buFont typeface="Arial" pitchFamily="34" charset="0"/>
                  <a:buChar char="•"/>
                </a:pPr>
                <a14:m>
                  <m:oMath xmlns:m="http://schemas.openxmlformats.org/officeDocument/2006/math">
                    <m:sSub>
                      <m:sSubPr>
                        <m:ctrlPr>
                          <a:rPr lang="en-US" sz="2000" i="1" dirty="0" smtClean="0">
                            <a:latin typeface="Cambria Math"/>
                          </a:rPr>
                        </m:ctrlPr>
                      </m:sSubPr>
                      <m:e>
                        <m:r>
                          <a:rPr lang="en-US" sz="2000" b="0" i="1" dirty="0" smtClean="0">
                            <a:latin typeface="Cambria Math"/>
                          </a:rPr>
                          <m:t>𝐻</m:t>
                        </m:r>
                      </m:e>
                      <m:sub>
                        <m:r>
                          <a:rPr lang="en-US" sz="2000" b="0" i="1" dirty="0" smtClean="0">
                            <a:latin typeface="Cambria Math"/>
                          </a:rPr>
                          <m:t>𝑜</m:t>
                        </m:r>
                      </m:sub>
                    </m:sSub>
                    <m:r>
                      <a:rPr lang="en-US" sz="2000" i="1" dirty="0" smtClean="0">
                        <a:latin typeface="Cambria Math"/>
                      </a:rPr>
                      <m:t>: </m:t>
                    </m:r>
                    <m:r>
                      <a:rPr lang="en-US" sz="2000" i="1" dirty="0" smtClean="0">
                        <a:latin typeface="Cambria Math"/>
                      </a:rPr>
                      <m:t>𝑝</m:t>
                    </m:r>
                    <m:r>
                      <a:rPr lang="en-US" sz="2000" i="1" dirty="0" smtClean="0">
                        <a:latin typeface="Cambria Math"/>
                      </a:rPr>
                      <m:t>=</m:t>
                    </m:r>
                    <m:r>
                      <a:rPr lang="en-US" sz="2000" i="1" dirty="0" smtClean="0">
                        <a:latin typeface="Cambria Math"/>
                      </a:rPr>
                      <m:t>𝑣𝑎𝑙𝑢𝑒</m:t>
                    </m:r>
                  </m:oMath>
                </a14:m>
                <a:r>
                  <a:rPr lang="en-US" sz="2000" i="1" dirty="0" smtClean="0"/>
                  <a:t>    </a:t>
                </a:r>
                <a14:m>
                  <m:oMath xmlns:m="http://schemas.openxmlformats.org/officeDocument/2006/math">
                    <m:sSub>
                      <m:sSubPr>
                        <m:ctrlPr>
                          <a:rPr lang="en-US" sz="2000" i="1" dirty="0">
                            <a:latin typeface="Cambria Math"/>
                          </a:rPr>
                        </m:ctrlPr>
                      </m:sSubPr>
                      <m:e>
                        <m:r>
                          <a:rPr lang="en-US" sz="2000" i="1" dirty="0">
                            <a:latin typeface="Cambria Math"/>
                          </a:rPr>
                          <m:t>𝐻</m:t>
                        </m:r>
                      </m:e>
                      <m:sub>
                        <m:r>
                          <a:rPr lang="en-US" sz="2000" b="0" i="1" dirty="0" smtClean="0">
                            <a:latin typeface="Cambria Math"/>
                          </a:rPr>
                          <m:t>𝑎</m:t>
                        </m:r>
                      </m:sub>
                    </m:sSub>
                    <m:r>
                      <a:rPr lang="en-US" sz="2000" i="1" dirty="0">
                        <a:latin typeface="Cambria Math"/>
                      </a:rPr>
                      <m:t>: </m:t>
                    </m:r>
                    <m:r>
                      <a:rPr lang="en-US" sz="2000" i="1" dirty="0">
                        <a:latin typeface="Cambria Math"/>
                      </a:rPr>
                      <m:t>𝑝</m:t>
                    </m:r>
                    <m:r>
                      <a:rPr lang="en-US" sz="2000" i="1" dirty="0" smtClean="0">
                        <a:latin typeface="Cambria Math"/>
                        <a:ea typeface="Cambria Math"/>
                      </a:rPr>
                      <m:t>≠</m:t>
                    </m:r>
                    <m:r>
                      <a:rPr lang="en-US" sz="2000" i="1" dirty="0">
                        <a:latin typeface="Cambria Math"/>
                      </a:rPr>
                      <m:t>𝑣𝑎𝑙𝑢𝑒</m:t>
                    </m:r>
                    <m:r>
                      <a:rPr lang="en-US" sz="2000" b="0" i="1" dirty="0" smtClean="0">
                        <a:latin typeface="Cambria Math"/>
                      </a:rPr>
                      <m:t> </m:t>
                    </m:r>
                    <m:r>
                      <a:rPr lang="en-US" sz="2000" b="0" i="1" dirty="0" smtClean="0">
                        <a:latin typeface="Cambria Math"/>
                      </a:rPr>
                      <m:t>𝑜𝑟</m:t>
                    </m:r>
                    <m:r>
                      <a:rPr lang="en-US" sz="2000" b="0" i="1" dirty="0" smtClean="0">
                        <a:latin typeface="Cambria Math"/>
                      </a:rPr>
                      <m:t>  </m:t>
                    </m:r>
                    <m:r>
                      <a:rPr lang="en-US" sz="2000" i="1" dirty="0">
                        <a:latin typeface="Cambria Math"/>
                      </a:rPr>
                      <m:t>𝑝</m:t>
                    </m:r>
                    <m:r>
                      <a:rPr lang="en-US" sz="2000" b="0" i="1" dirty="0" smtClean="0">
                        <a:latin typeface="Cambria Math"/>
                      </a:rPr>
                      <m:t>&gt;</m:t>
                    </m:r>
                    <m:r>
                      <a:rPr lang="en-US" sz="2000" i="1" dirty="0">
                        <a:latin typeface="Cambria Math"/>
                      </a:rPr>
                      <m:t>𝑣𝑎𝑙𝑢𝑒</m:t>
                    </m:r>
                  </m:oMath>
                </a14:m>
                <a:r>
                  <a:rPr lang="en-US" sz="2000" i="1" dirty="0" smtClean="0"/>
                  <a:t> </a:t>
                </a:r>
                <a14:m>
                  <m:oMath xmlns:m="http://schemas.openxmlformats.org/officeDocument/2006/math">
                    <m:r>
                      <a:rPr lang="en-US" sz="2000" b="0" i="1" dirty="0" smtClean="0">
                        <a:latin typeface="Cambria Math"/>
                      </a:rPr>
                      <m:t>𝑜𝑟</m:t>
                    </m:r>
                    <m:r>
                      <a:rPr lang="en-US" sz="2000" b="0" i="1" dirty="0" smtClean="0">
                        <a:latin typeface="Cambria Math"/>
                      </a:rPr>
                      <m:t> </m:t>
                    </m:r>
                    <m:r>
                      <a:rPr lang="en-US" sz="2000" i="1" dirty="0">
                        <a:latin typeface="Cambria Math"/>
                      </a:rPr>
                      <m:t>𝑝</m:t>
                    </m:r>
                    <m:r>
                      <a:rPr lang="en-US" sz="2000" b="0" i="1" dirty="0" smtClean="0">
                        <a:latin typeface="Cambria Math"/>
                      </a:rPr>
                      <m:t>&lt;</m:t>
                    </m:r>
                    <m:r>
                      <a:rPr lang="en-US" sz="2000" i="1" dirty="0">
                        <a:latin typeface="Cambria Math"/>
                      </a:rPr>
                      <m:t>𝑣𝑎𝑙𝑢𝑒</m:t>
                    </m:r>
                  </m:oMath>
                </a14:m>
                <a:endParaRPr lang="en-US" sz="2000" i="1" dirty="0"/>
              </a:p>
              <a:p>
                <a:pPr>
                  <a:spcBef>
                    <a:spcPct val="20000"/>
                  </a:spcBef>
                  <a:buClr>
                    <a:srgbClr val="1C5696"/>
                  </a:buClr>
                  <a:buSzPct val="80000"/>
                  <a:buFont typeface="Arial" pitchFamily="34" charset="0"/>
                  <a:buChar char="•"/>
                </a:pPr>
                <a:endParaRPr lang="en-US" sz="2000" i="1" dirty="0"/>
              </a:p>
              <a:p>
                <a:pPr>
                  <a:spcBef>
                    <a:spcPct val="20000"/>
                  </a:spcBef>
                  <a:buClr>
                    <a:srgbClr val="1C5696"/>
                  </a:buClr>
                  <a:buSzPct val="80000"/>
                  <a:buFont typeface="Arial" pitchFamily="34" charset="0"/>
                  <a:buAutoNum type="arabicPeriod" startAt="2"/>
                </a:pPr>
                <a:r>
                  <a:rPr lang="en-US" sz="2400" dirty="0" smtClean="0"/>
                  <a:t>Compute </a:t>
                </a:r>
                <a:r>
                  <a:rPr lang="en-US" sz="2400" dirty="0"/>
                  <a:t>the Test Statistic: </a:t>
                </a:r>
              </a:p>
              <a:p>
                <a:pPr>
                  <a:spcBef>
                    <a:spcPct val="20000"/>
                  </a:spcBef>
                  <a:buClr>
                    <a:srgbClr val="1C5696"/>
                  </a:buClr>
                  <a:buSzPct val="80000"/>
                  <a:buFont typeface="Arial" pitchFamily="34" charset="0"/>
                  <a:buAutoNum type="arabicPeriod" startAt="2"/>
                </a:pPr>
                <a:r>
                  <a:rPr lang="en-US" sz="2400" dirty="0"/>
                  <a:t>Determine P-Value based on Test Statistic. </a:t>
                </a:r>
                <a:r>
                  <a:rPr lang="en-US" sz="2400" dirty="0" smtClean="0"/>
                  <a:t> Use the applet.  The Test Statistic and P-value will need to be illustrated in your work.</a:t>
                </a:r>
              </a:p>
              <a:p>
                <a:pPr>
                  <a:spcBef>
                    <a:spcPct val="20000"/>
                  </a:spcBef>
                  <a:buClr>
                    <a:srgbClr val="1C5696"/>
                  </a:buClr>
                  <a:buSzPct val="80000"/>
                  <a:buFont typeface="Arial" pitchFamily="34" charset="0"/>
                  <a:buAutoNum type="arabicPeriod" startAt="2"/>
                </a:pPr>
                <a:r>
                  <a:rPr lang="en-US" sz="2400" dirty="0" smtClean="0"/>
                  <a:t>Decision Rule - Reject the Null Hypothesis if the P-value is less than the level of significance (</a:t>
                </a:r>
                <a:r>
                  <a:rPr lang="el-GR" sz="2400" dirty="0" smtClean="0"/>
                  <a:t>α</a:t>
                </a:r>
                <a:r>
                  <a:rPr lang="en-US" sz="2400" dirty="0" smtClean="0"/>
                  <a:t>), if not, then don’t reject.</a:t>
                </a:r>
              </a:p>
              <a:p>
                <a:pPr>
                  <a:spcBef>
                    <a:spcPct val="20000"/>
                  </a:spcBef>
                  <a:buClr>
                    <a:srgbClr val="1C5696"/>
                  </a:buClr>
                  <a:buSzPct val="80000"/>
                  <a:buFont typeface="Arial" pitchFamily="34" charset="0"/>
                  <a:buAutoNum type="arabicPeriod" startAt="2"/>
                </a:pPr>
                <a:r>
                  <a:rPr lang="en-US" sz="2400" dirty="0" smtClean="0"/>
                  <a:t>State </a:t>
                </a:r>
                <a:r>
                  <a:rPr lang="en-US" sz="2400" dirty="0"/>
                  <a:t>the conclusion (in layman’s terms)</a:t>
                </a:r>
              </a:p>
              <a:p>
                <a:pPr lvl="1">
                  <a:spcBef>
                    <a:spcPct val="20000"/>
                  </a:spcBef>
                  <a:buClr>
                    <a:srgbClr val="1C5696"/>
                  </a:buClr>
                  <a:buSzPct val="80000"/>
                  <a:buFont typeface="Arial" pitchFamily="34" charset="0"/>
                  <a:buAutoNum type="alphaLcPeriod"/>
                </a:pPr>
                <a:r>
                  <a:rPr lang="en-US" sz="1600" dirty="0"/>
                  <a:t>If Reject H</a:t>
                </a:r>
                <a:r>
                  <a:rPr lang="en-US" sz="1600" baseline="-25000" dirty="0"/>
                  <a:t>o</a:t>
                </a:r>
                <a:r>
                  <a:rPr lang="en-US" sz="1600" dirty="0"/>
                  <a:t> – We have sufficient evidence to say that “state H</a:t>
                </a:r>
                <a:r>
                  <a:rPr lang="en-US" sz="1600" baseline="-25000" dirty="0"/>
                  <a:t>a</a:t>
                </a:r>
                <a:r>
                  <a:rPr lang="en-US" sz="1600" dirty="0"/>
                  <a:t> in English”</a:t>
                </a:r>
              </a:p>
              <a:p>
                <a:pPr lvl="1">
                  <a:spcBef>
                    <a:spcPct val="20000"/>
                  </a:spcBef>
                  <a:buClr>
                    <a:srgbClr val="1C5696"/>
                  </a:buClr>
                  <a:buSzPct val="80000"/>
                  <a:buFont typeface="Arial" pitchFamily="34" charset="0"/>
                  <a:buAutoNum type="alphaLcPeriod"/>
                </a:pPr>
                <a:r>
                  <a:rPr lang="en-US" sz="1600" dirty="0"/>
                  <a:t>If Don’t Reject H</a:t>
                </a:r>
                <a:r>
                  <a:rPr lang="en-US" sz="1600" baseline="-25000" dirty="0"/>
                  <a:t>o</a:t>
                </a:r>
                <a:r>
                  <a:rPr lang="en-US" sz="1600" dirty="0"/>
                  <a:t> - We have insufficient evidence to say that “state H</a:t>
                </a:r>
                <a:r>
                  <a:rPr lang="en-US" sz="1600" baseline="-25000" dirty="0"/>
                  <a:t>a</a:t>
                </a:r>
                <a:r>
                  <a:rPr lang="en-US" sz="1600" dirty="0"/>
                  <a:t> in English”</a:t>
                </a:r>
              </a:p>
            </p:txBody>
          </p:sp>
        </mc:Choice>
        <mc:Fallback xmlns="">
          <p:sp>
            <p:nvSpPr>
              <p:cNvPr id="13315" name="Rectangle 3"/>
              <p:cNvSpPr txBox="1">
                <a:spLocks noRot="1" noChangeAspect="1" noMove="1" noResize="1" noEditPoints="1" noAdjustHandles="1" noChangeArrowheads="1" noChangeShapeType="1" noTextEdit="1"/>
              </p:cNvSpPr>
              <p:nvPr/>
            </p:nvSpPr>
            <p:spPr bwMode="auto">
              <a:xfrm>
                <a:off x="0" y="1295400"/>
                <a:ext cx="8991600" cy="4343400"/>
              </a:xfrm>
              <a:prstGeom prst="rect">
                <a:avLst/>
              </a:prstGeom>
              <a:blipFill rotWithShape="1">
                <a:blip r:embed="rId3"/>
                <a:stretch>
                  <a:fillRect l="-475" t="-983" b="-82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3316" name="Picture 2" descr="http://ebooks.bfwpub.com/pbs2e/figures/IL_499_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286000"/>
            <a:ext cx="13716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lstStyle/>
          <a:p>
            <a:pPr eaLnBrk="1" hangingPunct="1"/>
            <a:r>
              <a:rPr lang="en-US" smtClean="0"/>
              <a:t>One Proportion</a:t>
            </a:r>
            <a:endParaRPr lang="en-US" dirty="0" smtClean="0"/>
          </a:p>
        </p:txBody>
      </p:sp>
      <p:pic>
        <p:nvPicPr>
          <p:cNvPr id="143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52600"/>
            <a:ext cx="5334000"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3006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p:txBody>
          <a:bodyPr/>
          <a:lstStyle/>
          <a:p>
            <a:pPr marL="342900" indent="-342900">
              <a:spcBef>
                <a:spcPct val="20000"/>
              </a:spcBef>
            </a:pPr>
            <a:r>
              <a:rPr lang="en-US" smtClean="0"/>
              <a:t>Test of Hypothesis (Example)</a:t>
            </a:r>
          </a:p>
        </p:txBody>
      </p:sp>
      <mc:AlternateContent xmlns:mc="http://schemas.openxmlformats.org/markup-compatibility/2006" xmlns:a14="http://schemas.microsoft.com/office/drawing/2010/main">
        <mc:Choice Requires="a14">
          <p:sp>
            <p:nvSpPr>
              <p:cNvPr id="7171" name="Rectangle 3"/>
              <p:cNvSpPr txBox="1">
                <a:spLocks noChangeArrowheads="1"/>
              </p:cNvSpPr>
              <p:nvPr/>
            </p:nvSpPr>
            <p:spPr bwMode="auto">
              <a:xfrm>
                <a:off x="76200" y="1371600"/>
                <a:ext cx="8991600" cy="4114800"/>
              </a:xfrm>
              <a:prstGeom prst="rect">
                <a:avLst/>
              </a:prstGeom>
              <a:noFill/>
              <a:ln w="9525">
                <a:noFill/>
                <a:miter lim="800000"/>
                <a:headEnd/>
                <a:tailEnd/>
              </a:ln>
            </p:spPr>
            <p:txBody>
              <a:bodyPr/>
              <a:lstStyle/>
              <a:p>
                <a:pPr>
                  <a:defRPr/>
                </a:pPr>
                <a:r>
                  <a:rPr lang="en-US" sz="2000" dirty="0" smtClean="0">
                    <a:cs typeface="Arial" pitchFamily="34" charset="0"/>
                  </a:rPr>
                  <a:t>Billy, the boy in the cartoon below, wants to do a hypothesis test to determine if less than half the nuts in the can are peanuts using a level of significance of </a:t>
                </a:r>
                <a:r>
                  <a:rPr lang="el-GR" sz="2000" dirty="0">
                    <a:cs typeface="Arial" pitchFamily="34" charset="0"/>
                  </a:rPr>
                  <a:t>α</a:t>
                </a:r>
                <a:r>
                  <a:rPr lang="en-US" sz="2000" dirty="0">
                    <a:cs typeface="Arial" pitchFamily="34" charset="0"/>
                  </a:rPr>
                  <a:t> = 0.05.  He found that out of 977 nuts, 461 were peanuts (47.19%).</a:t>
                </a:r>
              </a:p>
              <a:p>
                <a:pPr>
                  <a:defRPr/>
                </a:pPr>
                <a:endParaRPr lang="en-US" sz="2000" dirty="0">
                  <a:cs typeface="Arial" pitchFamily="34" charset="0"/>
                </a:endParaRPr>
              </a:p>
              <a:p>
                <a:pPr marL="457200" indent="-457200">
                  <a:buFont typeface="+mj-lt"/>
                  <a:buAutoNum type="arabicPeriod"/>
                  <a:defRPr/>
                </a:pPr>
                <a:r>
                  <a:rPr lang="en-US" sz="2000" dirty="0">
                    <a:cs typeface="Arial" pitchFamily="34" charset="0"/>
                  </a:rPr>
                  <a:t> H</a:t>
                </a:r>
                <a:r>
                  <a:rPr lang="en-US" sz="2000" baseline="-25000" dirty="0">
                    <a:cs typeface="Arial" pitchFamily="34" charset="0"/>
                  </a:rPr>
                  <a:t>o</a:t>
                </a:r>
                <a:r>
                  <a:rPr lang="en-US" sz="2000" dirty="0">
                    <a:cs typeface="Arial" pitchFamily="34" charset="0"/>
                  </a:rPr>
                  <a:t>: p = 0.5   H</a:t>
                </a:r>
                <a:r>
                  <a:rPr lang="en-US" sz="2000" baseline="-25000" dirty="0">
                    <a:cs typeface="Arial" pitchFamily="34" charset="0"/>
                  </a:rPr>
                  <a:t>a</a:t>
                </a:r>
                <a:r>
                  <a:rPr lang="en-US" sz="2000" dirty="0">
                    <a:cs typeface="Arial" pitchFamily="34" charset="0"/>
                  </a:rPr>
                  <a:t>: p &lt; 0.5</a:t>
                </a:r>
              </a:p>
              <a:p>
                <a:pPr marL="457200" indent="-457200">
                  <a:buFont typeface="+mj-lt"/>
                  <a:buAutoNum type="arabicPeriod"/>
                  <a:defRPr/>
                </a:pPr>
                <a14:m>
                  <m:oMath xmlns:m="http://schemas.openxmlformats.org/officeDocument/2006/math">
                    <m:r>
                      <a:rPr lang="en-US" sz="2000" b="0" i="1" smtClean="0">
                        <a:latin typeface="Cambria Math"/>
                        <a:cs typeface="Arial" pitchFamily="34" charset="0"/>
                      </a:rPr>
                      <m:t>𝑍</m:t>
                    </m:r>
                    <m:r>
                      <a:rPr lang="en-US" sz="2000" b="0" i="1" smtClean="0">
                        <a:latin typeface="Cambria Math"/>
                        <a:cs typeface="Arial" pitchFamily="34" charset="0"/>
                      </a:rPr>
                      <m:t>=</m:t>
                    </m:r>
                    <m:f>
                      <m:fPr>
                        <m:ctrlPr>
                          <a:rPr lang="en-US" sz="2000" b="0" i="1" smtClean="0">
                            <a:latin typeface="Cambria Math"/>
                            <a:cs typeface="Arial" pitchFamily="34" charset="0"/>
                          </a:rPr>
                        </m:ctrlPr>
                      </m:fPr>
                      <m:num>
                        <m:r>
                          <a:rPr lang="en-US" sz="2000" b="0" i="1" smtClean="0">
                            <a:latin typeface="Cambria Math"/>
                            <a:cs typeface="Arial" pitchFamily="34" charset="0"/>
                          </a:rPr>
                          <m:t>0.4719−0.50</m:t>
                        </m:r>
                      </m:num>
                      <m:den>
                        <m:rad>
                          <m:radPr>
                            <m:degHide m:val="on"/>
                            <m:ctrlPr>
                              <a:rPr lang="en-US" sz="2000" b="0" i="1" smtClean="0">
                                <a:latin typeface="Cambria Math"/>
                                <a:cs typeface="Arial" pitchFamily="34" charset="0"/>
                              </a:rPr>
                            </m:ctrlPr>
                          </m:radPr>
                          <m:deg/>
                          <m:e>
                            <m:f>
                              <m:fPr>
                                <m:ctrlPr>
                                  <a:rPr lang="en-US" sz="2000" b="0" i="1" smtClean="0">
                                    <a:latin typeface="Cambria Math"/>
                                    <a:cs typeface="Arial" pitchFamily="34" charset="0"/>
                                  </a:rPr>
                                </m:ctrlPr>
                              </m:fPr>
                              <m:num>
                                <m:r>
                                  <a:rPr lang="en-US" sz="2000" b="0" i="1" smtClean="0">
                                    <a:latin typeface="Cambria Math"/>
                                    <a:cs typeface="Arial" pitchFamily="34" charset="0"/>
                                  </a:rPr>
                                  <m:t>0.50(1−0.50)</m:t>
                                </m:r>
                              </m:num>
                              <m:den>
                                <m:r>
                                  <a:rPr lang="en-US" sz="2000" b="0" i="1" smtClean="0">
                                    <a:latin typeface="Cambria Math"/>
                                    <a:cs typeface="Arial" pitchFamily="34" charset="0"/>
                                  </a:rPr>
                                  <m:t>977</m:t>
                                </m:r>
                              </m:den>
                            </m:f>
                          </m:e>
                        </m:rad>
                      </m:den>
                    </m:f>
                    <m:r>
                      <a:rPr lang="en-US" sz="2000" b="0" i="1" smtClean="0">
                        <a:latin typeface="Cambria Math"/>
                        <a:cs typeface="Arial" pitchFamily="34" charset="0"/>
                      </a:rPr>
                      <m:t>=−1.759</m:t>
                    </m:r>
                  </m:oMath>
                </a14:m>
                <a:endParaRPr lang="en-US" sz="2000" dirty="0">
                  <a:cs typeface="Arial" pitchFamily="34" charset="0"/>
                </a:endParaRPr>
              </a:p>
              <a:p>
                <a:pPr marL="457200" indent="-457200">
                  <a:buFont typeface="+mj-lt"/>
                  <a:buAutoNum type="arabicPeriod"/>
                  <a:defRPr/>
                </a:pPr>
                <a:r>
                  <a:rPr lang="en-US" sz="2000" dirty="0">
                    <a:cs typeface="Arial" pitchFamily="34" charset="0"/>
                  </a:rPr>
                  <a:t>Use Applet  - P-value = 0.039 (Shade P-value)</a:t>
                </a:r>
              </a:p>
              <a:p>
                <a:pPr marL="457200" indent="-457200">
                  <a:defRPr/>
                </a:pPr>
                <a:endParaRPr lang="en-US" sz="2000" dirty="0">
                  <a:cs typeface="Arial" pitchFamily="34" charset="0"/>
                </a:endParaRPr>
              </a:p>
              <a:p>
                <a:pPr marL="457200" indent="-457200">
                  <a:defRPr/>
                </a:pPr>
                <a:endParaRPr lang="en-US" sz="2000" dirty="0">
                  <a:cs typeface="Arial" pitchFamily="34" charset="0"/>
                </a:endParaRPr>
              </a:p>
              <a:p>
                <a:pPr marL="457200" indent="-457200">
                  <a:buFont typeface="+mj-lt"/>
                  <a:buAutoNum type="arabicPeriod" startAt="4"/>
                  <a:defRPr/>
                </a:pPr>
                <a:endParaRPr lang="en-US" sz="2000" dirty="0">
                  <a:cs typeface="Arial" pitchFamily="34" charset="0"/>
                </a:endParaRPr>
              </a:p>
              <a:p>
                <a:pPr marL="457200" indent="-457200">
                  <a:buFont typeface="+mj-lt"/>
                  <a:buAutoNum type="arabicPeriod" startAt="4"/>
                  <a:defRPr/>
                </a:pPr>
                <a:endParaRPr lang="en-US" sz="2000" dirty="0" smtClean="0">
                  <a:cs typeface="Arial" pitchFamily="34" charset="0"/>
                </a:endParaRPr>
              </a:p>
              <a:p>
                <a:pPr marL="457200" indent="-457200">
                  <a:buFont typeface="+mj-lt"/>
                  <a:buAutoNum type="arabicPeriod" startAt="4"/>
                  <a:defRPr/>
                </a:pPr>
                <a:endParaRPr lang="en-US" sz="2000" dirty="0" smtClean="0">
                  <a:cs typeface="Arial" pitchFamily="34" charset="0"/>
                </a:endParaRPr>
              </a:p>
              <a:p>
                <a:pPr marL="457200" indent="-457200">
                  <a:buFont typeface="+mj-lt"/>
                  <a:buAutoNum type="arabicPeriod" startAt="4"/>
                  <a:defRPr/>
                </a:pPr>
                <a:endParaRPr lang="en-US" sz="2000" dirty="0">
                  <a:cs typeface="Arial" pitchFamily="34" charset="0"/>
                </a:endParaRPr>
              </a:p>
              <a:p>
                <a:pPr marL="457200" indent="-457200">
                  <a:buFont typeface="+mj-lt"/>
                  <a:buAutoNum type="arabicPeriod" startAt="4"/>
                  <a:defRPr/>
                </a:pPr>
                <a:r>
                  <a:rPr lang="en-US" sz="2000" dirty="0">
                    <a:cs typeface="Arial" pitchFamily="34" charset="0"/>
                  </a:rPr>
                  <a:t>P-value is less than </a:t>
                </a:r>
                <a:r>
                  <a:rPr lang="el-GR" sz="2000" dirty="0">
                    <a:cs typeface="Arial" pitchFamily="34" charset="0"/>
                  </a:rPr>
                  <a:t>α</a:t>
                </a:r>
                <a:r>
                  <a:rPr lang="en-US" sz="2000" dirty="0">
                    <a:cs typeface="Arial" pitchFamily="34" charset="0"/>
                  </a:rPr>
                  <a:t>, so we reject the null hypothesis.</a:t>
                </a:r>
              </a:p>
              <a:p>
                <a:pPr marL="457200" indent="-457200">
                  <a:buFont typeface="+mj-lt"/>
                  <a:buAutoNum type="arabicPeriod" startAt="4"/>
                  <a:defRPr/>
                </a:pPr>
                <a:r>
                  <a:rPr lang="en-US" sz="2000" dirty="0">
                    <a:cs typeface="Arial" pitchFamily="34" charset="0"/>
                  </a:rPr>
                  <a:t>We would have sufficient evidence to say that less than half of the nuts are peanuts (Great Work Billy!).</a:t>
                </a:r>
              </a:p>
              <a:p>
                <a:pPr>
                  <a:defRPr/>
                </a:pPr>
                <a:endParaRPr lang="en-US" sz="2000" dirty="0">
                  <a:cs typeface="Arial" pitchFamily="34" charset="0"/>
                </a:endParaRPr>
              </a:p>
              <a:p>
                <a:pPr>
                  <a:defRPr/>
                </a:pPr>
                <a:endParaRPr lang="en-US" sz="2000" dirty="0">
                  <a:cs typeface="Arial" pitchFamily="34" charset="0"/>
                </a:endParaRPr>
              </a:p>
              <a:p>
                <a:pPr>
                  <a:defRPr/>
                </a:pPr>
                <a:r>
                  <a:rPr lang="en-US" sz="2000" dirty="0"/>
                  <a:t> </a:t>
                </a:r>
                <a:endParaRPr lang="en-US" dirty="0">
                  <a:cs typeface="Arial" pitchFamily="34" charset="0"/>
                </a:endParaRPr>
              </a:p>
              <a:p>
                <a:pPr marL="342900" indent="-342900" eaLnBrk="0" hangingPunct="0">
                  <a:spcBef>
                    <a:spcPct val="20000"/>
                  </a:spcBef>
                  <a:buClr>
                    <a:srgbClr val="1C5696"/>
                  </a:buClr>
                  <a:buSzPct val="80000"/>
                  <a:defRPr/>
                </a:pPr>
                <a:endParaRPr lang="en-US" sz="2000" dirty="0">
                  <a:cs typeface="Arial" pitchFamily="34" charset="0"/>
                </a:endParaRPr>
              </a:p>
              <a:p>
                <a:pPr marL="342900" indent="-342900" eaLnBrk="0" hangingPunct="0">
                  <a:spcBef>
                    <a:spcPct val="20000"/>
                  </a:spcBef>
                  <a:buClr>
                    <a:srgbClr val="1C5696"/>
                  </a:buClr>
                  <a:buSzPct val="80000"/>
                  <a:defRPr/>
                </a:pPr>
                <a:endParaRPr lang="en-US" sz="2000" dirty="0">
                  <a:solidFill>
                    <a:srgbClr val="79878B"/>
                  </a:solidFill>
                  <a:cs typeface="Arial" pitchFamily="34" charset="0"/>
                </a:endParaRPr>
              </a:p>
            </p:txBody>
          </p:sp>
        </mc:Choice>
        <mc:Fallback xmlns="">
          <p:sp>
            <p:nvSpPr>
              <p:cNvPr id="7171" name="Rectangle 3"/>
              <p:cNvSpPr txBox="1">
                <a:spLocks noRot="1" noChangeAspect="1" noMove="1" noResize="1" noEditPoints="1" noAdjustHandles="1" noChangeArrowheads="1" noChangeShapeType="1" noTextEdit="1"/>
              </p:cNvSpPr>
              <p:nvPr/>
            </p:nvSpPr>
            <p:spPr bwMode="auto">
              <a:xfrm>
                <a:off x="76200" y="1371600"/>
                <a:ext cx="8991600" cy="4114800"/>
              </a:xfrm>
              <a:prstGeom prst="rect">
                <a:avLst/>
              </a:prstGeom>
              <a:blipFill rotWithShape="1">
                <a:blip r:embed="rId3"/>
                <a:stretch>
                  <a:fillRect l="-746" t="-593" r="-68" b="-32741"/>
                </a:stretch>
              </a:blipFill>
              <a:ln w="9525">
                <a:noFill/>
                <a:miter lim="800000"/>
                <a:headEnd/>
                <a:tailEnd/>
              </a:ln>
            </p:spPr>
            <p:txBody>
              <a:bodyPr/>
              <a:lstStyle/>
              <a:p>
                <a:r>
                  <a:rPr lang="en-US">
                    <a:noFill/>
                  </a:rPr>
                  <a:t> </a:t>
                </a:r>
              </a:p>
            </p:txBody>
          </p:sp>
        </mc:Fallback>
      </mc:AlternateContent>
      <p:pic>
        <p:nvPicPr>
          <p:cNvPr id="15364" name="Picture 2" descr="http://ebooks.bfwpub.com/pbs2e/figures/IL_499_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0838" y="2743200"/>
            <a:ext cx="18335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8269" y="4038601"/>
            <a:ext cx="2708131" cy="162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p:txBody>
          <a:bodyPr/>
          <a:lstStyle/>
          <a:p>
            <a:pPr marL="342900" indent="-342900">
              <a:spcBef>
                <a:spcPct val="20000"/>
              </a:spcBef>
            </a:pPr>
            <a:r>
              <a:rPr lang="en-US" smtClean="0"/>
              <a:t>Test of Hypothesis (Example)</a:t>
            </a:r>
          </a:p>
        </p:txBody>
      </p:sp>
      <mc:AlternateContent xmlns:mc="http://schemas.openxmlformats.org/markup-compatibility/2006" xmlns:a14="http://schemas.microsoft.com/office/drawing/2010/main">
        <mc:Choice Requires="a14">
          <p:sp>
            <p:nvSpPr>
              <p:cNvPr id="7171" name="Rectangle 3"/>
              <p:cNvSpPr txBox="1">
                <a:spLocks noChangeArrowheads="1"/>
              </p:cNvSpPr>
              <p:nvPr/>
            </p:nvSpPr>
            <p:spPr bwMode="auto">
              <a:xfrm>
                <a:off x="76200" y="1228724"/>
                <a:ext cx="8991600" cy="5400675"/>
              </a:xfrm>
              <a:prstGeom prst="rect">
                <a:avLst/>
              </a:prstGeom>
              <a:noFill/>
              <a:ln w="9525">
                <a:noFill/>
                <a:miter lim="800000"/>
                <a:headEnd/>
                <a:tailEnd/>
              </a:ln>
            </p:spPr>
            <p:txBody>
              <a:bodyPr/>
              <a:lstStyle/>
              <a:p>
                <a:pPr>
                  <a:defRPr/>
                </a:pPr>
                <a:r>
                  <a:rPr lang="en-US" sz="1600" dirty="0" smtClean="0"/>
                  <a:t>The ability to taste the chemical Phenylthiocarbamide (PTC) is hereditary. Some people can taste it, while others cannot. The ability to taste PTC is typically assessed using paper test strips. When a PTC test strip is placed on the tongue, it will either taste like regular paper or else have a bitter taste. It is assumed that the true proportion of people who can taste PTC is 0.70. A student wants to test to see if it is different </a:t>
                </a:r>
                <a:r>
                  <a:rPr lang="en-US" sz="1600" dirty="0" smtClean="0">
                    <a:cs typeface="Arial" pitchFamily="34" charset="0"/>
                  </a:rPr>
                  <a:t>using a level of significance of </a:t>
                </a:r>
                <a:r>
                  <a:rPr lang="el-GR" sz="1600" dirty="0">
                    <a:cs typeface="Arial" pitchFamily="34" charset="0"/>
                  </a:rPr>
                  <a:t>α</a:t>
                </a:r>
                <a:r>
                  <a:rPr lang="en-US" sz="1600" dirty="0">
                    <a:cs typeface="Arial" pitchFamily="34" charset="0"/>
                  </a:rPr>
                  <a:t> = 0.05</a:t>
                </a:r>
                <a:r>
                  <a:rPr lang="en-US" sz="1600" dirty="0" smtClean="0">
                    <a:cs typeface="Arial" pitchFamily="34" charset="0"/>
                  </a:rPr>
                  <a:t>.  She finds in her sample that out of 118 in her sample 89 can taste PTC  </a:t>
                </a:r>
                <a:endParaRPr lang="en-US" sz="1600" dirty="0">
                  <a:cs typeface="Arial" pitchFamily="34" charset="0"/>
                </a:endParaRPr>
              </a:p>
              <a:p>
                <a:pPr marL="457200" indent="-457200">
                  <a:buFont typeface="+mj-lt"/>
                  <a:buAutoNum type="arabicPeriod"/>
                  <a:defRPr/>
                </a:pPr>
                <a:r>
                  <a:rPr lang="en-US" sz="1600" dirty="0">
                    <a:cs typeface="Arial" pitchFamily="34" charset="0"/>
                  </a:rPr>
                  <a:t> H</a:t>
                </a:r>
                <a:r>
                  <a:rPr lang="en-US" sz="1600" baseline="-25000" dirty="0">
                    <a:cs typeface="Arial" pitchFamily="34" charset="0"/>
                  </a:rPr>
                  <a:t>o</a:t>
                </a:r>
                <a:r>
                  <a:rPr lang="en-US" sz="1600" dirty="0">
                    <a:cs typeface="Arial" pitchFamily="34" charset="0"/>
                  </a:rPr>
                  <a:t>: p = </a:t>
                </a:r>
                <a:r>
                  <a:rPr lang="en-US" sz="1600" dirty="0" smtClean="0">
                    <a:cs typeface="Arial" pitchFamily="34" charset="0"/>
                  </a:rPr>
                  <a:t>0.7   </a:t>
                </a:r>
                <a:r>
                  <a:rPr lang="en-US" sz="1600" dirty="0">
                    <a:cs typeface="Arial" pitchFamily="34" charset="0"/>
                  </a:rPr>
                  <a:t>H</a:t>
                </a:r>
                <a:r>
                  <a:rPr lang="en-US" sz="1600" baseline="-25000" dirty="0">
                    <a:cs typeface="Arial" pitchFamily="34" charset="0"/>
                  </a:rPr>
                  <a:t>a</a:t>
                </a:r>
                <a:r>
                  <a:rPr lang="en-US" sz="1600" dirty="0">
                    <a:cs typeface="Arial" pitchFamily="34" charset="0"/>
                  </a:rPr>
                  <a:t>: p </a:t>
                </a:r>
                <a:r>
                  <a:rPr lang="en-US" sz="1600" dirty="0" smtClean="0">
                    <a:cs typeface="Arial" pitchFamily="34" charset="0"/>
                  </a:rPr>
                  <a:t>≠ 0.7</a:t>
                </a:r>
                <a:endParaRPr lang="en-US" sz="1600" dirty="0">
                  <a:cs typeface="Arial" pitchFamily="34" charset="0"/>
                </a:endParaRPr>
              </a:p>
              <a:p>
                <a:pPr marL="457200" indent="-457200">
                  <a:buFont typeface="+mj-lt"/>
                  <a:buAutoNum type="arabicPeriod"/>
                  <a:defRPr/>
                </a:pPr>
                <a14:m>
                  <m:oMath xmlns:m="http://schemas.openxmlformats.org/officeDocument/2006/math">
                    <m:r>
                      <a:rPr lang="en-US" sz="1600" b="0" i="1" smtClean="0">
                        <a:latin typeface="Cambria Math"/>
                        <a:cs typeface="Arial" pitchFamily="34" charset="0"/>
                      </a:rPr>
                      <m:t>𝑍</m:t>
                    </m:r>
                    <m:r>
                      <a:rPr lang="en-US" sz="1600" b="0" i="1" smtClean="0">
                        <a:latin typeface="Cambria Math"/>
                        <a:cs typeface="Arial" pitchFamily="34" charset="0"/>
                      </a:rPr>
                      <m:t>=</m:t>
                    </m:r>
                    <m:f>
                      <m:fPr>
                        <m:ctrlPr>
                          <a:rPr lang="en-US" sz="1600" b="0" i="1" smtClean="0">
                            <a:latin typeface="Cambria Math"/>
                            <a:cs typeface="Arial" pitchFamily="34" charset="0"/>
                          </a:rPr>
                        </m:ctrlPr>
                      </m:fPr>
                      <m:num>
                        <m:r>
                          <a:rPr lang="en-US" sz="1600" b="0" i="1" smtClean="0">
                            <a:latin typeface="Cambria Math"/>
                            <a:cs typeface="Arial" pitchFamily="34" charset="0"/>
                          </a:rPr>
                          <m:t>0.754−0.70</m:t>
                        </m:r>
                      </m:num>
                      <m:den>
                        <m:rad>
                          <m:radPr>
                            <m:degHide m:val="on"/>
                            <m:ctrlPr>
                              <a:rPr lang="en-US" sz="1600" b="0" i="1" smtClean="0">
                                <a:latin typeface="Cambria Math"/>
                                <a:cs typeface="Arial" pitchFamily="34" charset="0"/>
                              </a:rPr>
                            </m:ctrlPr>
                          </m:radPr>
                          <m:deg/>
                          <m:e>
                            <m:f>
                              <m:fPr>
                                <m:ctrlPr>
                                  <a:rPr lang="en-US" sz="1600" b="0" i="1" smtClean="0">
                                    <a:latin typeface="Cambria Math"/>
                                    <a:cs typeface="Arial" pitchFamily="34" charset="0"/>
                                  </a:rPr>
                                </m:ctrlPr>
                              </m:fPr>
                              <m:num>
                                <m:r>
                                  <a:rPr lang="en-US" sz="1600" b="0" i="1" smtClean="0">
                                    <a:latin typeface="Cambria Math"/>
                                    <a:cs typeface="Arial" pitchFamily="34" charset="0"/>
                                  </a:rPr>
                                  <m:t>0.70(1−0.70)</m:t>
                                </m:r>
                              </m:num>
                              <m:den>
                                <m:r>
                                  <a:rPr lang="en-US" sz="1600" b="0" i="1" smtClean="0">
                                    <a:latin typeface="Cambria Math"/>
                                    <a:cs typeface="Arial" pitchFamily="34" charset="0"/>
                                  </a:rPr>
                                  <m:t>118</m:t>
                                </m:r>
                              </m:den>
                            </m:f>
                          </m:e>
                        </m:rad>
                      </m:den>
                    </m:f>
                    <m:r>
                      <a:rPr lang="en-US" sz="1600" b="0" i="1" smtClean="0">
                        <a:latin typeface="Cambria Math"/>
                        <a:cs typeface="Arial" pitchFamily="34" charset="0"/>
                      </a:rPr>
                      <m:t>=1.286</m:t>
                    </m:r>
                  </m:oMath>
                </a14:m>
                <a:endParaRPr lang="en-US" sz="1600" dirty="0">
                  <a:cs typeface="Arial" pitchFamily="34" charset="0"/>
                </a:endParaRPr>
              </a:p>
              <a:p>
                <a:pPr marL="457200" indent="-457200">
                  <a:buFont typeface="+mj-lt"/>
                  <a:buAutoNum type="arabicPeriod"/>
                  <a:defRPr/>
                </a:pPr>
                <a:r>
                  <a:rPr lang="en-US" sz="1600" dirty="0">
                    <a:cs typeface="Arial" pitchFamily="34" charset="0"/>
                  </a:rPr>
                  <a:t>Use Applet  - P-value = </a:t>
                </a:r>
                <a:r>
                  <a:rPr lang="en-US" sz="1600" dirty="0" smtClean="0">
                    <a:cs typeface="Arial" pitchFamily="34" charset="0"/>
                  </a:rPr>
                  <a:t>0.199 </a:t>
                </a:r>
                <a:r>
                  <a:rPr lang="en-US" sz="1600" dirty="0">
                    <a:cs typeface="Arial" pitchFamily="34" charset="0"/>
                  </a:rPr>
                  <a:t>(Shade P-value)</a:t>
                </a:r>
              </a:p>
              <a:p>
                <a:pPr marL="457200" indent="-457200">
                  <a:defRPr/>
                </a:pPr>
                <a:endParaRPr lang="en-US" sz="1600" dirty="0">
                  <a:cs typeface="Arial" pitchFamily="34" charset="0"/>
                </a:endParaRPr>
              </a:p>
              <a:p>
                <a:pPr marL="457200" indent="-457200">
                  <a:defRPr/>
                </a:pPr>
                <a:endParaRPr lang="en-US" sz="1600" dirty="0">
                  <a:cs typeface="Arial" pitchFamily="34" charset="0"/>
                </a:endParaRPr>
              </a:p>
              <a:p>
                <a:pPr marL="457200" indent="-457200">
                  <a:buFont typeface="+mj-lt"/>
                  <a:buAutoNum type="arabicPeriod" startAt="4"/>
                  <a:defRPr/>
                </a:pPr>
                <a:endParaRPr lang="en-US" sz="1600" dirty="0">
                  <a:cs typeface="Arial" pitchFamily="34" charset="0"/>
                </a:endParaRPr>
              </a:p>
              <a:p>
                <a:pPr marL="457200" indent="-457200">
                  <a:buFont typeface="+mj-lt"/>
                  <a:buAutoNum type="arabicPeriod" startAt="4"/>
                  <a:defRPr/>
                </a:pPr>
                <a:endParaRPr lang="en-US" sz="1600" dirty="0" smtClean="0">
                  <a:cs typeface="Arial" pitchFamily="34" charset="0"/>
                </a:endParaRPr>
              </a:p>
              <a:p>
                <a:pPr marL="457200" indent="-457200">
                  <a:buFont typeface="+mj-lt"/>
                  <a:buAutoNum type="arabicPeriod" startAt="4"/>
                  <a:defRPr/>
                </a:pPr>
                <a:endParaRPr lang="en-US" sz="1600" dirty="0">
                  <a:cs typeface="Arial" pitchFamily="34" charset="0"/>
                </a:endParaRPr>
              </a:p>
              <a:p>
                <a:pPr marL="457200" indent="-457200">
                  <a:buFont typeface="+mj-lt"/>
                  <a:buAutoNum type="arabicPeriod" startAt="4"/>
                  <a:defRPr/>
                </a:pPr>
                <a:endParaRPr lang="en-US" sz="1600" dirty="0" smtClean="0">
                  <a:cs typeface="Arial" pitchFamily="34" charset="0"/>
                </a:endParaRPr>
              </a:p>
              <a:p>
                <a:pPr marL="457200" indent="-457200">
                  <a:buFont typeface="+mj-lt"/>
                  <a:buAutoNum type="arabicPeriod" startAt="4"/>
                  <a:defRPr/>
                </a:pPr>
                <a:endParaRPr lang="en-US" sz="1600" dirty="0" smtClean="0">
                  <a:cs typeface="Arial" pitchFamily="34" charset="0"/>
                </a:endParaRPr>
              </a:p>
              <a:p>
                <a:pPr marL="457200" indent="-457200">
                  <a:buFont typeface="+mj-lt"/>
                  <a:buAutoNum type="arabicPeriod" startAt="4"/>
                  <a:defRPr/>
                </a:pPr>
                <a:endParaRPr lang="en-US" sz="1600" dirty="0">
                  <a:cs typeface="Arial" pitchFamily="34" charset="0"/>
                </a:endParaRPr>
              </a:p>
              <a:p>
                <a:pPr marL="457200" indent="-457200">
                  <a:buFont typeface="+mj-lt"/>
                  <a:buAutoNum type="arabicPeriod" startAt="4"/>
                  <a:defRPr/>
                </a:pPr>
                <a:r>
                  <a:rPr lang="en-US" sz="1600" dirty="0">
                    <a:cs typeface="Arial" pitchFamily="34" charset="0"/>
                  </a:rPr>
                  <a:t>P-value is </a:t>
                </a:r>
                <a:r>
                  <a:rPr lang="en-US" sz="1600" dirty="0" smtClean="0">
                    <a:cs typeface="Arial" pitchFamily="34" charset="0"/>
                  </a:rPr>
                  <a:t>greater </a:t>
                </a:r>
                <a:r>
                  <a:rPr lang="en-US" sz="1600" dirty="0">
                    <a:cs typeface="Arial" pitchFamily="34" charset="0"/>
                  </a:rPr>
                  <a:t>than </a:t>
                </a:r>
                <a:r>
                  <a:rPr lang="el-GR" sz="1600" dirty="0">
                    <a:cs typeface="Arial" pitchFamily="34" charset="0"/>
                  </a:rPr>
                  <a:t>α</a:t>
                </a:r>
                <a:r>
                  <a:rPr lang="en-US" sz="1600" dirty="0">
                    <a:cs typeface="Arial" pitchFamily="34" charset="0"/>
                  </a:rPr>
                  <a:t>, so we </a:t>
                </a:r>
                <a:r>
                  <a:rPr lang="en-US" sz="1600" dirty="0" smtClean="0">
                    <a:cs typeface="Arial" pitchFamily="34" charset="0"/>
                  </a:rPr>
                  <a:t>do not reject </a:t>
                </a:r>
                <a:r>
                  <a:rPr lang="en-US" sz="1600" dirty="0">
                    <a:cs typeface="Arial" pitchFamily="34" charset="0"/>
                  </a:rPr>
                  <a:t>the null hypothesis.</a:t>
                </a:r>
              </a:p>
              <a:p>
                <a:pPr marL="457200" indent="-457200">
                  <a:buFont typeface="+mj-lt"/>
                  <a:buAutoNum type="arabicPeriod" startAt="4"/>
                  <a:defRPr/>
                </a:pPr>
                <a:r>
                  <a:rPr lang="en-US" sz="1600" dirty="0">
                    <a:cs typeface="Arial" pitchFamily="34" charset="0"/>
                  </a:rPr>
                  <a:t>We would have </a:t>
                </a:r>
                <a:r>
                  <a:rPr lang="en-US" sz="1600" dirty="0" smtClean="0">
                    <a:cs typeface="Arial" pitchFamily="34" charset="0"/>
                  </a:rPr>
                  <a:t>insufficient </a:t>
                </a:r>
                <a:r>
                  <a:rPr lang="en-US" sz="1600" dirty="0">
                    <a:cs typeface="Arial" pitchFamily="34" charset="0"/>
                  </a:rPr>
                  <a:t>evidence to say that </a:t>
                </a:r>
                <a:r>
                  <a:rPr lang="en-US" sz="1600" dirty="0" smtClean="0">
                    <a:cs typeface="Arial" pitchFamily="34" charset="0"/>
                  </a:rPr>
                  <a:t>the proportion of people that can taste PTC is different than 0.70.</a:t>
                </a:r>
                <a:endParaRPr lang="en-US" sz="1600" dirty="0">
                  <a:cs typeface="Arial" pitchFamily="34" charset="0"/>
                </a:endParaRPr>
              </a:p>
              <a:p>
                <a:pPr>
                  <a:defRPr/>
                </a:pPr>
                <a:endParaRPr lang="en-US" sz="1600" dirty="0">
                  <a:cs typeface="Arial" pitchFamily="34" charset="0"/>
                </a:endParaRPr>
              </a:p>
              <a:p>
                <a:pPr>
                  <a:defRPr/>
                </a:pPr>
                <a:endParaRPr lang="en-US" sz="2000" dirty="0">
                  <a:cs typeface="Arial" pitchFamily="34" charset="0"/>
                </a:endParaRPr>
              </a:p>
              <a:p>
                <a:pPr>
                  <a:defRPr/>
                </a:pPr>
                <a:r>
                  <a:rPr lang="en-US" sz="2000" dirty="0"/>
                  <a:t> </a:t>
                </a:r>
                <a:endParaRPr lang="en-US" dirty="0">
                  <a:cs typeface="Arial" pitchFamily="34" charset="0"/>
                </a:endParaRPr>
              </a:p>
              <a:p>
                <a:pPr marL="342900" indent="-342900" eaLnBrk="0" hangingPunct="0">
                  <a:spcBef>
                    <a:spcPct val="20000"/>
                  </a:spcBef>
                  <a:buClr>
                    <a:srgbClr val="1C5696"/>
                  </a:buClr>
                  <a:buSzPct val="80000"/>
                  <a:defRPr/>
                </a:pPr>
                <a:endParaRPr lang="en-US" sz="2000" dirty="0">
                  <a:cs typeface="Arial" pitchFamily="34" charset="0"/>
                </a:endParaRPr>
              </a:p>
              <a:p>
                <a:pPr marL="342900" indent="-342900" eaLnBrk="0" hangingPunct="0">
                  <a:spcBef>
                    <a:spcPct val="20000"/>
                  </a:spcBef>
                  <a:buClr>
                    <a:srgbClr val="1C5696"/>
                  </a:buClr>
                  <a:buSzPct val="80000"/>
                  <a:defRPr/>
                </a:pPr>
                <a:endParaRPr lang="en-US" sz="2000" dirty="0">
                  <a:solidFill>
                    <a:srgbClr val="79878B"/>
                  </a:solidFill>
                  <a:cs typeface="Arial" pitchFamily="34" charset="0"/>
                </a:endParaRPr>
              </a:p>
            </p:txBody>
          </p:sp>
        </mc:Choice>
        <mc:Fallback xmlns="">
          <p:sp>
            <p:nvSpPr>
              <p:cNvPr id="7171" name="Rectangle 3"/>
              <p:cNvSpPr txBox="1">
                <a:spLocks noRot="1" noChangeAspect="1" noMove="1" noResize="1" noEditPoints="1" noAdjustHandles="1" noChangeArrowheads="1" noChangeShapeType="1" noTextEdit="1"/>
              </p:cNvSpPr>
              <p:nvPr/>
            </p:nvSpPr>
            <p:spPr bwMode="auto">
              <a:xfrm>
                <a:off x="76200" y="1228724"/>
                <a:ext cx="8991600" cy="5400675"/>
              </a:xfrm>
              <a:prstGeom prst="rect">
                <a:avLst/>
              </a:prstGeom>
              <a:blipFill rotWithShape="1">
                <a:blip r:embed="rId3"/>
                <a:stretch>
                  <a:fillRect l="-407" t="-339" r="-610"/>
                </a:stretch>
              </a:blipFill>
              <a:ln w="9525">
                <a:noFill/>
                <a:miter lim="800000"/>
                <a:headEnd/>
                <a:tailEnd/>
              </a:ln>
            </p:spPr>
            <p:txBody>
              <a:bodyPr/>
              <a:lstStyle/>
              <a:p>
                <a:r>
                  <a:rPr lang="en-US">
                    <a:noFill/>
                  </a:rPr>
                  <a:t> </a:t>
                </a:r>
              </a:p>
            </p:txBody>
          </p:sp>
        </mc:Fallback>
      </mc:AlternateContent>
      <p:pic>
        <p:nvPicPr>
          <p:cNvPr id="15364" name="Picture 2" descr="http://ebooks.bfwpub.com/pbs2e/figures/IL_499_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895600"/>
            <a:ext cx="18335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950223"/>
            <a:ext cx="3281509" cy="166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931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905000" y="228600"/>
            <a:ext cx="7010400" cy="685800"/>
          </a:xfrm>
        </p:spPr>
        <p:txBody>
          <a:bodyPr/>
          <a:lstStyle/>
          <a:p>
            <a:pPr marL="342900" indent="-342900">
              <a:spcBef>
                <a:spcPct val="20000"/>
              </a:spcBef>
            </a:pPr>
            <a:r>
              <a:rPr lang="en-US" smtClean="0"/>
              <a:t>Requirements to Check and Descriptive Statistics </a:t>
            </a:r>
          </a:p>
        </p:txBody>
      </p:sp>
      <mc:AlternateContent xmlns:mc="http://schemas.openxmlformats.org/markup-compatibility/2006" xmlns:a14="http://schemas.microsoft.com/office/drawing/2010/main">
        <mc:Choice Requires="a14">
          <p:sp>
            <p:nvSpPr>
              <p:cNvPr id="16387" name="Rectangle 3"/>
              <p:cNvSpPr txBox="1">
                <a:spLocks noChangeArrowheads="1"/>
              </p:cNvSpPr>
              <p:nvPr/>
            </p:nvSpPr>
            <p:spPr bwMode="auto">
              <a:xfrm>
                <a:off x="457200" y="1295400"/>
                <a:ext cx="8382000" cy="3810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800100" indent="-34290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457200" indent="-457200" eaLnBrk="1" hangingPunct="1">
                  <a:buFont typeface="Arial" pitchFamily="34" charset="0"/>
                  <a:buChar char="•"/>
                </a:pPr>
                <a:r>
                  <a:rPr lang="en-US" sz="2800" b="1" dirty="0" smtClean="0">
                    <a:solidFill>
                      <a:srgbClr val="000000"/>
                    </a:solidFill>
                  </a:rPr>
                  <a:t>Before Doing One Proportion Hypothesis Testing</a:t>
                </a:r>
              </a:p>
              <a:p>
                <a:pPr eaLnBrk="1" hangingPunct="1"/>
                <a:endParaRPr lang="en-US" sz="2800" b="1" dirty="0">
                  <a:solidFill>
                    <a:srgbClr val="000000"/>
                  </a:solidFill>
                </a:endParaRPr>
              </a:p>
              <a:p>
                <a:pPr eaLnBrk="1" hangingPunct="1">
                  <a:buFont typeface="Arial" pitchFamily="34" charset="0"/>
                  <a:buChar char="•"/>
                </a:pPr>
                <a:r>
                  <a:rPr lang="en-US" sz="2400" b="1" dirty="0">
                    <a:solidFill>
                      <a:srgbClr val="000000"/>
                    </a:solidFill>
                  </a:rPr>
                  <a:t>Requirements to Check for One Proportion procedure</a:t>
                </a:r>
              </a:p>
              <a:p>
                <a:pPr lvl="1" eaLnBrk="1" hangingPunct="1">
                  <a:buFont typeface="Arial" pitchFamily="34" charset="0"/>
                  <a:buChar char="•"/>
                </a:pPr>
                <a:r>
                  <a:rPr lang="en-US" sz="2400" dirty="0" smtClean="0">
                    <a:solidFill>
                      <a:srgbClr val="000000"/>
                    </a:solidFill>
                  </a:rPr>
                  <a:t>The </a:t>
                </a:r>
                <a:r>
                  <a:rPr lang="en-US" sz="2400" dirty="0">
                    <a:solidFill>
                      <a:srgbClr val="000000"/>
                    </a:solidFill>
                  </a:rPr>
                  <a:t>sample is obtained from a simple random </a:t>
                </a:r>
                <a:r>
                  <a:rPr lang="en-US" sz="2400" dirty="0" smtClean="0">
                    <a:solidFill>
                      <a:srgbClr val="000000"/>
                    </a:solidFill>
                  </a:rPr>
                  <a:t>sample</a:t>
                </a:r>
              </a:p>
              <a:p>
                <a:pPr lvl="1" eaLnBrk="1" hangingPunct="1">
                  <a:buFont typeface="Arial" pitchFamily="34" charset="0"/>
                  <a:buChar char="•"/>
                </a:pPr>
                <a:r>
                  <a:rPr lang="en-US" sz="2400" dirty="0" smtClean="0"/>
                  <a:t>The requirement of doing a hypothesis test is </a:t>
                </a:r>
                <a14:m>
                  <m:oMath xmlns:m="http://schemas.openxmlformats.org/officeDocument/2006/math">
                    <m:r>
                      <a:rPr lang="en-US" sz="2400" i="1">
                        <a:latin typeface="Cambria Math"/>
                      </a:rPr>
                      <m:t>𝑛</m:t>
                    </m:r>
                    <m:r>
                      <a:rPr lang="en-US" sz="2400" b="0" i="1" smtClean="0">
                        <a:latin typeface="Cambria Math"/>
                      </a:rPr>
                      <m:t>𝑝</m:t>
                    </m:r>
                    <m:r>
                      <a:rPr lang="en-US" sz="2400" i="1">
                        <a:latin typeface="Cambria Math"/>
                      </a:rPr>
                      <m:t> ≥</m:t>
                    </m:r>
                    <m:r>
                      <a:rPr lang="en-US" sz="2400" b="0" i="1" smtClean="0">
                        <a:latin typeface="Cambria Math"/>
                      </a:rPr>
                      <m:t>10 </m:t>
                    </m:r>
                    <m:r>
                      <a:rPr lang="en-US" sz="2400" b="0" i="1" smtClean="0">
                        <a:latin typeface="Cambria Math"/>
                      </a:rPr>
                      <m:t>𝑎𝑛𝑑</m:t>
                    </m:r>
                    <m:r>
                      <a:rPr lang="en-US" sz="2400" b="0" i="1" smtClean="0">
                        <a:latin typeface="Cambria Math"/>
                      </a:rPr>
                      <m:t> </m:t>
                    </m:r>
                    <m:r>
                      <a:rPr lang="en-US" sz="2400" b="0" i="1" smtClean="0">
                        <a:latin typeface="Cambria Math"/>
                      </a:rPr>
                      <m:t>𝑛</m:t>
                    </m:r>
                    <m:d>
                      <m:dPr>
                        <m:ctrlPr>
                          <a:rPr lang="en-US" sz="2400" b="0" i="1" smtClean="0">
                            <a:latin typeface="Cambria Math"/>
                          </a:rPr>
                        </m:ctrlPr>
                      </m:dPr>
                      <m:e>
                        <m:r>
                          <a:rPr lang="en-US" sz="2400" b="0" i="1" smtClean="0">
                            <a:latin typeface="Cambria Math"/>
                          </a:rPr>
                          <m:t>1−</m:t>
                        </m:r>
                        <m:r>
                          <a:rPr lang="en-US" sz="2400" b="0" i="1" smtClean="0">
                            <a:latin typeface="Cambria Math"/>
                          </a:rPr>
                          <m:t>𝑝</m:t>
                        </m:r>
                      </m:e>
                    </m:d>
                    <m:r>
                      <a:rPr lang="en-US" sz="2400" b="0" i="1" smtClean="0">
                        <a:latin typeface="Cambria Math"/>
                        <a:ea typeface="Cambria Math"/>
                      </a:rPr>
                      <m:t>≥10</m:t>
                    </m:r>
                    <m:r>
                      <a:rPr lang="en-US" sz="2400" i="1">
                        <a:latin typeface="Cambria Math"/>
                      </a:rPr>
                      <m:t> </m:t>
                    </m:r>
                  </m:oMath>
                </a14:m>
                <a:r>
                  <a:rPr lang="en-US" sz="2400" dirty="0" smtClean="0"/>
                  <a:t>so we can then assume that the distribution of </a:t>
                </a:r>
                <a14:m>
                  <m:oMath xmlns:m="http://schemas.openxmlformats.org/officeDocument/2006/math">
                    <m:acc>
                      <m:accPr>
                        <m:chr m:val="̂"/>
                        <m:ctrlPr>
                          <a:rPr lang="en-US" sz="2400" i="1" smtClean="0">
                            <a:latin typeface="Cambria Math"/>
                          </a:rPr>
                        </m:ctrlPr>
                      </m:accPr>
                      <m:e>
                        <m:r>
                          <a:rPr lang="en-US" sz="2400" b="0" i="1" smtClean="0">
                            <a:latin typeface="Cambria Math"/>
                          </a:rPr>
                          <m:t>𝑝</m:t>
                        </m:r>
                      </m:e>
                    </m:acc>
                  </m:oMath>
                </a14:m>
                <a:r>
                  <a:rPr lang="en-US" sz="2400" dirty="0" smtClean="0"/>
                  <a:t> is normal</a:t>
                </a:r>
              </a:p>
              <a:p>
                <a:pPr lvl="1" eaLnBrk="1" hangingPunct="1">
                  <a:buFont typeface="Arial" pitchFamily="34" charset="0"/>
                  <a:buChar char="•"/>
                </a:pPr>
                <a:endParaRPr lang="en-US" sz="2400" dirty="0" smtClean="0"/>
              </a:p>
              <a:p>
                <a:pPr eaLnBrk="1" hangingPunct="1">
                  <a:buFont typeface="Arial" pitchFamily="34" charset="0"/>
                  <a:buChar char="•"/>
                </a:pPr>
                <a:r>
                  <a:rPr lang="en-US" sz="2400" b="1" dirty="0" smtClean="0">
                    <a:solidFill>
                      <a:srgbClr val="000000"/>
                    </a:solidFill>
                  </a:rPr>
                  <a:t>Descriptive Statistics to Use</a:t>
                </a:r>
              </a:p>
              <a:p>
                <a:pPr lvl="1" eaLnBrk="1" hangingPunct="1">
                  <a:buFont typeface="Arial" pitchFamily="34" charset="0"/>
                  <a:buChar char="•"/>
                </a:pPr>
                <a:r>
                  <a:rPr lang="en-US" sz="2400" dirty="0" smtClean="0">
                    <a:solidFill>
                      <a:srgbClr val="000000"/>
                    </a:solidFill>
                  </a:rPr>
                  <a:t>Numerical </a:t>
                </a:r>
                <a:r>
                  <a:rPr lang="en-US" sz="2400" dirty="0">
                    <a:solidFill>
                      <a:srgbClr val="000000"/>
                    </a:solidFill>
                  </a:rPr>
                  <a:t>– Sample Proportion </a:t>
                </a:r>
                <a:r>
                  <a:rPr lang="en-US" sz="2400" dirty="0" smtClean="0">
                    <a:solidFill>
                      <a:srgbClr val="000000"/>
                    </a:solidFill>
                  </a:rPr>
                  <a:t>(</a:t>
                </a:r>
                <a14:m>
                  <m:oMath xmlns:m="http://schemas.openxmlformats.org/officeDocument/2006/math">
                    <m:acc>
                      <m:accPr>
                        <m:chr m:val="̂"/>
                        <m:ctrlPr>
                          <a:rPr lang="en-US" sz="2400" i="1" smtClean="0">
                            <a:solidFill>
                              <a:srgbClr val="000000"/>
                            </a:solidFill>
                            <a:latin typeface="Cambria Math"/>
                          </a:rPr>
                        </m:ctrlPr>
                      </m:accPr>
                      <m:e>
                        <m:r>
                          <a:rPr lang="en-US" sz="2400" b="0" i="1" smtClean="0">
                            <a:solidFill>
                              <a:srgbClr val="000000"/>
                            </a:solidFill>
                            <a:latin typeface="Cambria Math"/>
                          </a:rPr>
                          <m:t>𝑝</m:t>
                        </m:r>
                      </m:e>
                    </m:acc>
                  </m:oMath>
                </a14:m>
                <a:r>
                  <a:rPr lang="en-US" sz="2400" dirty="0" smtClean="0">
                    <a:solidFill>
                      <a:srgbClr val="000000"/>
                    </a:solidFill>
                  </a:rPr>
                  <a:t>)</a:t>
                </a:r>
                <a:endParaRPr lang="en-US" sz="2400" dirty="0">
                  <a:solidFill>
                    <a:srgbClr val="000000"/>
                  </a:solidFill>
                </a:endParaRPr>
              </a:p>
              <a:p>
                <a:pPr lvl="1" eaLnBrk="1" hangingPunct="1">
                  <a:buFont typeface="Arial" pitchFamily="34" charset="0"/>
                  <a:buChar char="•"/>
                </a:pPr>
                <a:r>
                  <a:rPr lang="en-US" sz="2400" dirty="0">
                    <a:solidFill>
                      <a:srgbClr val="000000"/>
                    </a:solidFill>
                  </a:rPr>
                  <a:t>Graphical – Use a pie chart or a bar graph </a:t>
                </a:r>
              </a:p>
              <a:p>
                <a:pPr eaLnBrk="1" hangingPunct="1"/>
                <a:endParaRPr lang="en-US" sz="2000" dirty="0">
                  <a:solidFill>
                    <a:srgbClr val="000000"/>
                  </a:solidFill>
                </a:endParaRPr>
              </a:p>
              <a:p>
                <a:pPr eaLnBrk="1" hangingPunct="1"/>
                <a:endParaRPr lang="en-US" sz="2000" dirty="0">
                  <a:solidFill>
                    <a:srgbClr val="79878B"/>
                  </a:solidFill>
                </a:endParaRPr>
              </a:p>
            </p:txBody>
          </p:sp>
        </mc:Choice>
        <mc:Fallback xmlns="">
          <p:sp>
            <p:nvSpPr>
              <p:cNvPr id="16387" name="Rectangle 3"/>
              <p:cNvSpPr txBox="1">
                <a:spLocks noRot="1" noChangeAspect="1" noMove="1" noResize="1" noEditPoints="1" noAdjustHandles="1" noChangeArrowheads="1" noChangeShapeType="1" noTextEdit="1"/>
              </p:cNvSpPr>
              <p:nvPr/>
            </p:nvSpPr>
            <p:spPr bwMode="auto">
              <a:xfrm>
                <a:off x="457200" y="1295400"/>
                <a:ext cx="8382000" cy="3810000"/>
              </a:xfrm>
              <a:prstGeom prst="rect">
                <a:avLst/>
              </a:prstGeom>
              <a:blipFill rotWithShape="1">
                <a:blip r:embed="rId3"/>
                <a:stretch>
                  <a:fillRect l="-1236" t="-1600" r="-291" b="-2608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905000" y="228600"/>
            <a:ext cx="6858000" cy="685800"/>
          </a:xfrm>
        </p:spPr>
        <p:txBody>
          <a:bodyPr/>
          <a:lstStyle/>
          <a:p>
            <a:pPr marL="342900" indent="-342900">
              <a:spcBef>
                <a:spcPct val="20000"/>
              </a:spcBef>
            </a:pPr>
            <a:r>
              <a:rPr lang="en-US" dirty="0"/>
              <a:t>Inference for One Proportion</a:t>
            </a:r>
            <a:endParaRPr lang="en-US" dirty="0" smtClean="0"/>
          </a:p>
        </p:txBody>
      </p:sp>
      <p:sp>
        <p:nvSpPr>
          <p:cNvPr id="14339" name="Rectangle 3"/>
          <p:cNvSpPr txBox="1">
            <a:spLocks noChangeArrowheads="1"/>
          </p:cNvSpPr>
          <p:nvPr/>
        </p:nvSpPr>
        <p:spPr bwMode="auto">
          <a:xfrm>
            <a:off x="457200" y="1491673"/>
            <a:ext cx="800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800100" indent="-34290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0" indent="0" eaLnBrk="1" hangingPunct="1">
              <a:spcBef>
                <a:spcPct val="20000"/>
              </a:spcBef>
              <a:buClr>
                <a:srgbClr val="1C5696"/>
              </a:buClr>
              <a:buSzPct val="80000"/>
            </a:pPr>
            <a:r>
              <a:rPr lang="en-US" sz="5400" b="1" dirty="0" smtClean="0">
                <a:solidFill>
                  <a:srgbClr val="000000"/>
                </a:solidFill>
              </a:rPr>
              <a:t>Confidence Intervals </a:t>
            </a:r>
            <a:endParaRPr lang="en-US" sz="5400" b="1" dirty="0">
              <a:solidFill>
                <a:srgbClr val="000000"/>
              </a:solidFill>
            </a:endParaRPr>
          </a:p>
          <a:p>
            <a:pPr>
              <a:spcBef>
                <a:spcPct val="20000"/>
              </a:spcBef>
              <a:buClr>
                <a:srgbClr val="1C5696"/>
              </a:buClr>
              <a:buSzPct val="80000"/>
            </a:pPr>
            <a:r>
              <a:rPr lang="en-US" sz="5400" b="1" dirty="0" smtClean="0">
                <a:solidFill>
                  <a:srgbClr val="000000"/>
                </a:solidFill>
              </a:rPr>
              <a:t>Hypothesis Testing</a:t>
            </a:r>
          </a:p>
        </p:txBody>
      </p:sp>
      <p:sp>
        <p:nvSpPr>
          <p:cNvPr id="2" name="Rectangle 1"/>
          <p:cNvSpPr/>
          <p:nvPr/>
        </p:nvSpPr>
        <p:spPr bwMode="auto">
          <a:xfrm>
            <a:off x="457200" y="1549400"/>
            <a:ext cx="6858000" cy="812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smtClean="0">
              <a:solidFill>
                <a:prstClr val="black"/>
              </a:solidFill>
              <a:latin typeface="Arial" charset="0"/>
              <a:ea typeface="ＭＳ Ｐゴシック" pitchFamily="1" charset="-128"/>
            </a:endParaRPr>
          </a:p>
        </p:txBody>
      </p:sp>
    </p:spTree>
    <p:extLst>
      <p:ext uri="{BB962C8B-B14F-4D97-AF65-F5344CB8AC3E}">
        <p14:creationId xmlns:p14="http://schemas.microsoft.com/office/powerpoint/2010/main" val="2730066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marL="342900" indent="-342900">
              <a:spcBef>
                <a:spcPct val="20000"/>
              </a:spcBef>
            </a:pPr>
            <a:r>
              <a:rPr lang="en-US" dirty="0" smtClean="0"/>
              <a:t>Parameter and Statistic</a:t>
            </a:r>
          </a:p>
        </p:txBody>
      </p:sp>
      <mc:AlternateContent xmlns:mc="http://schemas.openxmlformats.org/markup-compatibility/2006" xmlns:a14="http://schemas.microsoft.com/office/drawing/2010/main">
        <mc:Choice Requires="a14">
          <p:sp>
            <p:nvSpPr>
              <p:cNvPr id="5123" name="Rectangle 3"/>
              <p:cNvSpPr txBox="1">
                <a:spLocks noChangeArrowheads="1"/>
              </p:cNvSpPr>
              <p:nvPr/>
            </p:nvSpPr>
            <p:spPr bwMode="auto">
              <a:xfrm>
                <a:off x="838200" y="1295400"/>
                <a:ext cx="7467600" cy="1447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1C5696"/>
                  </a:buClr>
                  <a:buSzPct val="80000"/>
                  <a:buFont typeface="Arial" pitchFamily="34" charset="0"/>
                  <a:buChar char="•"/>
                </a:pPr>
                <a:r>
                  <a:rPr lang="en-US" sz="2800" dirty="0" smtClean="0"/>
                  <a:t>A parameter is a measure of the population that is typically unknown but we would like to estimate. -&gt; µ and now </a:t>
                </a:r>
                <a:r>
                  <a:rPr lang="en-US" sz="2800" b="1" dirty="0"/>
                  <a:t>p</a:t>
                </a:r>
              </a:p>
              <a:p>
                <a:pPr>
                  <a:spcBef>
                    <a:spcPct val="20000"/>
                  </a:spcBef>
                  <a:buClr>
                    <a:srgbClr val="1C5696"/>
                  </a:buClr>
                  <a:buSzPct val="80000"/>
                  <a:buFont typeface="Arial" pitchFamily="34" charset="0"/>
                  <a:buChar char="•"/>
                </a:pPr>
                <a:r>
                  <a:rPr lang="en-US" sz="2800" dirty="0"/>
                  <a:t>A statistic is a measure from a sample.  The statistic is used to measure the unknown parameter. -&gt; </a:t>
                </a:r>
                <a:r>
                  <a:rPr lang="en-US" sz="2800" dirty="0" smtClean="0"/>
                  <a:t>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oMath>
                </a14:m>
                <a:r>
                  <a:rPr lang="en-US" sz="2800" dirty="0" smtClean="0"/>
                  <a:t> and </a:t>
                </a:r>
                <a:r>
                  <a:rPr lang="en-US" sz="2800" dirty="0"/>
                  <a:t>now </a:t>
                </a:r>
                <a14:m>
                  <m:oMath xmlns:m="http://schemas.openxmlformats.org/officeDocument/2006/math">
                    <m:acc>
                      <m:accPr>
                        <m:chr m:val="̂"/>
                        <m:ctrlPr>
                          <a:rPr lang="en-US" sz="2800" i="1" smtClean="0">
                            <a:latin typeface="Cambria Math"/>
                          </a:rPr>
                        </m:ctrlPr>
                      </m:accPr>
                      <m:e>
                        <m:r>
                          <a:rPr lang="en-US" sz="2800" b="0" i="1" smtClean="0">
                            <a:latin typeface="Cambria Math"/>
                          </a:rPr>
                          <m:t>𝑝</m:t>
                        </m:r>
                      </m:e>
                    </m:acc>
                  </m:oMath>
                </a14:m>
                <a:endParaRPr lang="en-US" sz="2800" dirty="0"/>
              </a:p>
              <a:p>
                <a:pPr>
                  <a:spcBef>
                    <a:spcPct val="20000"/>
                  </a:spcBef>
                  <a:buClr>
                    <a:srgbClr val="1C5696"/>
                  </a:buClr>
                  <a:buSzPct val="80000"/>
                  <a:buFont typeface="Arial" pitchFamily="34" charset="0"/>
                  <a:buChar char="•"/>
                </a:pPr>
                <a:r>
                  <a:rPr lang="en-US" sz="2800" dirty="0"/>
                  <a:t>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oMath>
                </a14:m>
                <a:r>
                  <a:rPr lang="en-US" sz="2800" dirty="0"/>
                  <a:t> estimates µ (mean)</a:t>
                </a:r>
              </a:p>
              <a:p>
                <a:pPr>
                  <a:spcBef>
                    <a:spcPct val="20000"/>
                  </a:spcBef>
                  <a:buClr>
                    <a:srgbClr val="1C5696"/>
                  </a:buClr>
                  <a:buSzPct val="80000"/>
                  <a:buFont typeface="Arial" pitchFamily="34" charset="0"/>
                  <a:buChar char="•"/>
                </a:pPr>
                <a:r>
                  <a:rPr lang="en-US" sz="2800" dirty="0" smtClean="0"/>
                  <a:t> </a:t>
                </a:r>
                <a14:m>
                  <m:oMath xmlns:m="http://schemas.openxmlformats.org/officeDocument/2006/math">
                    <m:acc>
                      <m:accPr>
                        <m:chr m:val="̂"/>
                        <m:ctrlPr>
                          <a:rPr lang="en-US" sz="2800" i="1" smtClean="0">
                            <a:latin typeface="Cambria Math"/>
                          </a:rPr>
                        </m:ctrlPr>
                      </m:accPr>
                      <m:e>
                        <m:r>
                          <a:rPr lang="en-US" sz="2800" b="0" i="1" smtClean="0">
                            <a:latin typeface="Cambria Math"/>
                          </a:rPr>
                          <m:t>𝑝</m:t>
                        </m:r>
                      </m:e>
                    </m:acc>
                    <m:r>
                      <a:rPr lang="en-US" sz="2800" b="0" i="1" smtClean="0">
                        <a:latin typeface="Cambria Math"/>
                      </a:rPr>
                      <m:t> </m:t>
                    </m:r>
                  </m:oMath>
                </a14:m>
                <a:r>
                  <a:rPr lang="en-US" sz="2800" dirty="0" smtClean="0"/>
                  <a:t>estimates </a:t>
                </a:r>
                <a:r>
                  <a:rPr lang="en-US" sz="2800" dirty="0"/>
                  <a:t>p (proportion)</a:t>
                </a:r>
              </a:p>
              <a:p>
                <a:pPr>
                  <a:spcBef>
                    <a:spcPct val="20000"/>
                  </a:spcBef>
                  <a:buClr>
                    <a:srgbClr val="1C5696"/>
                  </a:buClr>
                  <a:buSzPct val="80000"/>
                </a:pPr>
                <a:endParaRPr lang="en-US" sz="2000" dirty="0"/>
              </a:p>
              <a:p>
                <a:pPr>
                  <a:spcBef>
                    <a:spcPct val="20000"/>
                  </a:spcBef>
                  <a:buClr>
                    <a:srgbClr val="1C5696"/>
                  </a:buClr>
                  <a:buSzPct val="80000"/>
                </a:pPr>
                <a:endParaRPr lang="en-US" sz="2000" dirty="0">
                  <a:solidFill>
                    <a:srgbClr val="79878B"/>
                  </a:solidFill>
                </a:endParaRPr>
              </a:p>
            </p:txBody>
          </p:sp>
        </mc:Choice>
        <mc:Fallback xmlns="">
          <p:sp>
            <p:nvSpPr>
              <p:cNvPr id="5123" name="Rectangle 3"/>
              <p:cNvSpPr txBox="1">
                <a:spLocks noRot="1" noChangeAspect="1" noMove="1" noResize="1" noEditPoints="1" noAdjustHandles="1" noChangeArrowheads="1" noChangeShapeType="1" noTextEdit="1"/>
              </p:cNvSpPr>
              <p:nvPr/>
            </p:nvSpPr>
            <p:spPr bwMode="auto">
              <a:xfrm>
                <a:off x="838200" y="1295400"/>
                <a:ext cx="7467600" cy="1447800"/>
              </a:xfrm>
              <a:prstGeom prst="rect">
                <a:avLst/>
              </a:prstGeom>
              <a:blipFill rotWithShape="1">
                <a:blip r:embed="rId3"/>
                <a:stretch>
                  <a:fillRect l="-980" t="-4219" r="-2367" b="-1717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p:txBody>
          <a:bodyPr/>
          <a:lstStyle/>
          <a:p>
            <a:pPr marL="342900" indent="-342900">
              <a:spcBef>
                <a:spcPct val="20000"/>
              </a:spcBef>
            </a:pPr>
            <a:r>
              <a:rPr lang="en-US" dirty="0" smtClean="0"/>
              <a:t>Distribution of a Sample Proportion</a:t>
            </a:r>
          </a:p>
        </p:txBody>
      </p:sp>
      <p:sp>
        <p:nvSpPr>
          <p:cNvPr id="6147" name="Rectangle 3"/>
          <p:cNvSpPr txBox="1">
            <a:spLocks noChangeArrowheads="1"/>
          </p:cNvSpPr>
          <p:nvPr/>
        </p:nvSpPr>
        <p:spPr bwMode="auto">
          <a:xfrm>
            <a:off x="762000" y="1323109"/>
            <a:ext cx="7467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1C5696"/>
              </a:buClr>
              <a:buSzPct val="80000"/>
              <a:buFont typeface="Arial" pitchFamily="34" charset="0"/>
              <a:buChar char="•"/>
            </a:pPr>
            <a:r>
              <a:rPr lang="en-US" sz="2400" dirty="0"/>
              <a:t>Sampling Distributions has many sample proportions from many samples</a:t>
            </a:r>
          </a:p>
          <a:p>
            <a:pPr>
              <a:spcBef>
                <a:spcPct val="20000"/>
              </a:spcBef>
              <a:buClr>
                <a:srgbClr val="1C5696"/>
              </a:buClr>
              <a:buSzPct val="80000"/>
              <a:buFont typeface="Arial" pitchFamily="34" charset="0"/>
              <a:buChar char="•"/>
            </a:pPr>
            <a:r>
              <a:rPr lang="en-US" sz="2400" dirty="0"/>
              <a:t>Due to time and money, one cannot take multiple samples or sample the whole population.  So, we infer based on one sample.</a:t>
            </a:r>
          </a:p>
          <a:p>
            <a:pPr>
              <a:spcBef>
                <a:spcPct val="20000"/>
              </a:spcBef>
              <a:buClr>
                <a:srgbClr val="1C5696"/>
              </a:buClr>
              <a:buSzPct val="80000"/>
              <a:buFont typeface="Arial" pitchFamily="34" charset="0"/>
              <a:buChar char="•"/>
            </a:pPr>
            <a:r>
              <a:rPr lang="en-US" sz="2400" dirty="0"/>
              <a:t>The statistic from the sample can be anywhere in the sampling distribution.</a:t>
            </a:r>
          </a:p>
          <a:p>
            <a:pPr>
              <a:spcBef>
                <a:spcPct val="20000"/>
              </a:spcBef>
              <a:buClr>
                <a:srgbClr val="1C5696"/>
              </a:buClr>
              <a:buSzPct val="80000"/>
            </a:pPr>
            <a:endParaRPr lang="en-US" sz="2000" dirty="0">
              <a:solidFill>
                <a:srgbClr val="79878B"/>
              </a:solidFill>
            </a:endParaRPr>
          </a:p>
        </p:txBody>
      </p:sp>
      <p:pic>
        <p:nvPicPr>
          <p:cNvPr id="6148" name="Picture 3" descr="8_1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660900"/>
            <a:ext cx="49530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marL="342900" indent="-342900">
              <a:spcBef>
                <a:spcPct val="20000"/>
              </a:spcBef>
            </a:pPr>
            <a:r>
              <a:rPr lang="en-US" smtClean="0"/>
              <a:t>Confidence Interval</a:t>
            </a:r>
          </a:p>
        </p:txBody>
      </p:sp>
      <p:sp>
        <p:nvSpPr>
          <p:cNvPr id="7171" name="Rectangle 3"/>
          <p:cNvSpPr txBox="1">
            <a:spLocks noChangeArrowheads="1"/>
          </p:cNvSpPr>
          <p:nvPr/>
        </p:nvSpPr>
        <p:spPr bwMode="auto">
          <a:xfrm>
            <a:off x="838200" y="1295400"/>
            <a:ext cx="7467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1C5696"/>
              </a:buClr>
              <a:buSzPct val="80000"/>
              <a:buFont typeface="Arial" pitchFamily="34" charset="0"/>
              <a:buChar char="•"/>
            </a:pPr>
            <a:r>
              <a:rPr lang="en-US" sz="2400" dirty="0"/>
              <a:t>A confidence interval for an unknown parameter consists of an interval of numbers.</a:t>
            </a:r>
          </a:p>
          <a:p>
            <a:pPr>
              <a:spcBef>
                <a:spcPct val="20000"/>
              </a:spcBef>
              <a:buClr>
                <a:srgbClr val="1C5696"/>
              </a:buClr>
              <a:buSzPct val="80000"/>
              <a:buFont typeface="Arial" pitchFamily="34" charset="0"/>
              <a:buChar char="•"/>
            </a:pPr>
            <a:r>
              <a:rPr lang="en-US" sz="2400" dirty="0"/>
              <a:t>Point Estimate ±Margin of Error (Sampling Error)</a:t>
            </a:r>
          </a:p>
          <a:p>
            <a:pPr>
              <a:spcBef>
                <a:spcPct val="20000"/>
              </a:spcBef>
              <a:buClr>
                <a:srgbClr val="1C5696"/>
              </a:buClr>
              <a:buSzPct val="80000"/>
              <a:buFont typeface="Arial" pitchFamily="34" charset="0"/>
              <a:buChar char="•"/>
            </a:pPr>
            <a:r>
              <a:rPr lang="en-US" sz="2400" dirty="0"/>
              <a:t>Example: People voting for Barack Obama (Pre-election polling)</a:t>
            </a:r>
          </a:p>
          <a:p>
            <a:pPr>
              <a:spcBef>
                <a:spcPct val="20000"/>
              </a:spcBef>
              <a:buClr>
                <a:srgbClr val="1C5696"/>
              </a:buClr>
              <a:buSzPct val="80000"/>
            </a:pPr>
            <a:endParaRPr lang="en-US" sz="2000" dirty="0"/>
          </a:p>
          <a:p>
            <a:pPr>
              <a:spcBef>
                <a:spcPct val="20000"/>
              </a:spcBef>
              <a:buClr>
                <a:srgbClr val="1C5696"/>
              </a:buClr>
              <a:buSzPct val="80000"/>
            </a:pPr>
            <a:endParaRPr lang="en-US" sz="2000" dirty="0">
              <a:solidFill>
                <a:srgbClr val="79878B"/>
              </a:solidFill>
            </a:endParaRPr>
          </a:p>
        </p:txBody>
      </p:sp>
      <p:pic>
        <p:nvPicPr>
          <p:cNvPr id="7172" name="Picture 3" descr="8_1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32200"/>
            <a:ext cx="67056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lstStyle/>
          <a:p>
            <a:pPr marL="342900" indent="-342900">
              <a:spcBef>
                <a:spcPct val="20000"/>
              </a:spcBef>
            </a:pPr>
            <a:r>
              <a:rPr lang="en-US" smtClean="0"/>
              <a:t>Confidence Interval (Con’t)</a:t>
            </a:r>
          </a:p>
        </p:txBody>
      </p:sp>
      <mc:AlternateContent xmlns:mc="http://schemas.openxmlformats.org/markup-compatibility/2006" xmlns:a14="http://schemas.microsoft.com/office/drawing/2010/main">
        <mc:Choice Requires="a14">
          <p:sp>
            <p:nvSpPr>
              <p:cNvPr id="8195" name="Rectangle 3"/>
              <p:cNvSpPr txBox="1">
                <a:spLocks noChangeArrowheads="1"/>
              </p:cNvSpPr>
              <p:nvPr/>
            </p:nvSpPr>
            <p:spPr bwMode="auto">
              <a:xfrm>
                <a:off x="179388" y="1295400"/>
                <a:ext cx="8894762" cy="304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1C5696"/>
                  </a:buClr>
                  <a:buSzPct val="80000"/>
                  <a:buFont typeface="Arial" pitchFamily="34" charset="0"/>
                  <a:buChar char="•"/>
                </a:pPr>
                <a:r>
                  <a:rPr lang="en-US" sz="2400" dirty="0" smtClean="0"/>
                  <a:t>(1-</a:t>
                </a:r>
                <a:r>
                  <a:rPr lang="el-GR" sz="2400" dirty="0"/>
                  <a:t>α</a:t>
                </a:r>
                <a:r>
                  <a:rPr lang="en-US" sz="2400" dirty="0"/>
                  <a:t>) * </a:t>
                </a:r>
                <a:r>
                  <a:rPr lang="en-US" sz="2400" dirty="0" smtClean="0"/>
                  <a:t>100% Confidence </a:t>
                </a:r>
                <a:r>
                  <a:rPr lang="en-US" sz="2400" dirty="0"/>
                  <a:t>Interval Formula</a:t>
                </a:r>
                <a:r>
                  <a:rPr lang="en-US" sz="2400" dirty="0" smtClean="0"/>
                  <a:t>:</a:t>
                </a:r>
              </a:p>
              <a:p>
                <a:pPr marL="0" indent="0">
                  <a:spcBef>
                    <a:spcPct val="20000"/>
                  </a:spcBef>
                  <a:buClr>
                    <a:srgbClr val="1C5696"/>
                  </a:buClr>
                  <a:buSzPct val="80000"/>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a:rPr>
                          </m:ctrlPr>
                        </m:accPr>
                        <m:e>
                          <m:r>
                            <a:rPr lang="en-US" sz="2400" b="0" i="1" smtClean="0">
                              <a:latin typeface="Cambria Math"/>
                            </a:rPr>
                            <m:t>𝑝</m:t>
                          </m:r>
                        </m:e>
                      </m:acc>
                      <m:r>
                        <a:rPr lang="en-US" sz="2400" i="1" smtClean="0">
                          <a:latin typeface="Cambria Math"/>
                          <a:ea typeface="Cambria Math"/>
                        </a:rPr>
                        <m:t>±</m:t>
                      </m:r>
                      <m:sSup>
                        <m:sSupPr>
                          <m:ctrlPr>
                            <a:rPr lang="en-US" sz="2400" i="1" smtClean="0">
                              <a:latin typeface="Cambria Math"/>
                              <a:ea typeface="Cambria Math"/>
                            </a:rPr>
                          </m:ctrlPr>
                        </m:sSupPr>
                        <m:e>
                          <m:r>
                            <a:rPr lang="en-US" sz="2400" b="0" i="1" smtClean="0">
                              <a:latin typeface="Cambria Math"/>
                              <a:ea typeface="Cambria Math"/>
                            </a:rPr>
                            <m:t>𝑧</m:t>
                          </m:r>
                        </m:e>
                        <m:sup>
                          <m:r>
                            <a:rPr lang="en-US" sz="2400" b="0" i="1" smtClean="0">
                              <a:latin typeface="Cambria Math"/>
                              <a:ea typeface="Cambria Math"/>
                            </a:rPr>
                            <m:t>∗</m:t>
                          </m:r>
                        </m:sup>
                      </m:sSup>
                      <m:rad>
                        <m:radPr>
                          <m:degHide m:val="on"/>
                          <m:ctrlPr>
                            <a:rPr lang="en-US" sz="2400" i="1" smtClean="0">
                              <a:latin typeface="Cambria Math"/>
                              <a:ea typeface="Cambria Math"/>
                            </a:rPr>
                          </m:ctrlPr>
                        </m:radPr>
                        <m:deg/>
                        <m:e>
                          <m:f>
                            <m:fPr>
                              <m:ctrlPr>
                                <a:rPr lang="en-US" sz="2400" i="1" smtClean="0">
                                  <a:latin typeface="Cambria Math"/>
                                  <a:ea typeface="Cambria Math"/>
                                </a:rPr>
                              </m:ctrlPr>
                            </m:fPr>
                            <m:num>
                              <m:acc>
                                <m:accPr>
                                  <m:chr m:val="̂"/>
                                  <m:ctrlPr>
                                    <a:rPr lang="en-US" sz="2400" i="1">
                                      <a:latin typeface="Cambria Math"/>
                                    </a:rPr>
                                  </m:ctrlPr>
                                </m:accPr>
                                <m:e>
                                  <m:r>
                                    <a:rPr lang="en-US" sz="2400" i="1">
                                      <a:latin typeface="Cambria Math"/>
                                    </a:rPr>
                                    <m:t>𝑝</m:t>
                                  </m:r>
                                </m:e>
                              </m:acc>
                              <m:r>
                                <a:rPr lang="en-US" sz="2400" b="0" i="1" smtClean="0">
                                  <a:latin typeface="Cambria Math"/>
                                </a:rPr>
                                <m:t>(1−</m:t>
                              </m:r>
                              <m:acc>
                                <m:accPr>
                                  <m:chr m:val="̂"/>
                                  <m:ctrlPr>
                                    <a:rPr lang="en-US" sz="2400" i="1">
                                      <a:latin typeface="Cambria Math"/>
                                    </a:rPr>
                                  </m:ctrlPr>
                                </m:accPr>
                                <m:e>
                                  <m:r>
                                    <a:rPr lang="en-US" sz="2400" i="1">
                                      <a:latin typeface="Cambria Math"/>
                                    </a:rPr>
                                    <m:t>𝑝</m:t>
                                  </m:r>
                                </m:e>
                              </m:acc>
                              <m:r>
                                <a:rPr lang="en-US" sz="2400" b="0" i="1" smtClean="0">
                                  <a:latin typeface="Cambria Math"/>
                                </a:rPr>
                                <m:t>)</m:t>
                              </m:r>
                            </m:num>
                            <m:den>
                              <m:r>
                                <a:rPr lang="en-US" sz="2400" b="0" i="1" smtClean="0">
                                  <a:latin typeface="Cambria Math"/>
                                  <a:ea typeface="Cambria Math"/>
                                </a:rPr>
                                <m:t>𝑛</m:t>
                              </m:r>
                            </m:den>
                          </m:f>
                        </m:e>
                      </m:rad>
                    </m:oMath>
                  </m:oMathPara>
                </a14:m>
                <a:endParaRPr lang="en-US" sz="2400" dirty="0" smtClean="0">
                  <a:ea typeface="Cambria Math"/>
                </a:endParaRPr>
              </a:p>
              <a:p>
                <a:pPr marL="0" indent="0">
                  <a:spcBef>
                    <a:spcPct val="20000"/>
                  </a:spcBef>
                  <a:buClr>
                    <a:srgbClr val="1C5696"/>
                  </a:buClr>
                  <a:buSzPct val="80000"/>
                </a:pPr>
                <a:r>
                  <a:rPr lang="en-US" sz="2400" dirty="0" smtClean="0"/>
                  <a:t>where</a:t>
                </a:r>
                <a:endParaRPr lang="en-US" sz="2400" dirty="0"/>
              </a:p>
              <a:p>
                <a:pPr>
                  <a:spcBef>
                    <a:spcPct val="20000"/>
                  </a:spcBef>
                  <a:buClr>
                    <a:srgbClr val="1C5696"/>
                  </a:buClr>
                  <a:buSzPct val="80000"/>
                  <a:buFont typeface="Arial" pitchFamily="34" charset="0"/>
                  <a:buChar char="•"/>
                </a:pPr>
                <a14:m>
                  <m:oMath xmlns:m="http://schemas.openxmlformats.org/officeDocument/2006/math">
                    <m:acc>
                      <m:accPr>
                        <m:chr m:val="̂"/>
                        <m:ctrlPr>
                          <a:rPr lang="en-US" sz="2400" i="1">
                            <a:latin typeface="Cambria Math"/>
                          </a:rPr>
                        </m:ctrlPr>
                      </m:accPr>
                      <m:e>
                        <m:r>
                          <a:rPr lang="en-US" sz="2400" i="1">
                            <a:latin typeface="Cambria Math"/>
                          </a:rPr>
                          <m:t>𝑝</m:t>
                        </m:r>
                      </m:e>
                    </m:acc>
                  </m:oMath>
                </a14:m>
                <a:r>
                  <a:rPr lang="en-US" sz="2400" dirty="0" smtClean="0"/>
                  <a:t>(p-hat) =  </a:t>
                </a:r>
                <a14:m>
                  <m:oMath xmlns:m="http://schemas.openxmlformats.org/officeDocument/2006/math">
                    <m:f>
                      <m:fPr>
                        <m:ctrlPr>
                          <a:rPr lang="en-US" sz="2400" i="1" smtClean="0">
                            <a:latin typeface="Cambria Math"/>
                          </a:rPr>
                        </m:ctrlPr>
                      </m:fPr>
                      <m:num>
                        <m:r>
                          <a:rPr lang="en-US" sz="2400" b="0" i="1" smtClean="0">
                            <a:latin typeface="Cambria Math"/>
                          </a:rPr>
                          <m:t>𝑥</m:t>
                        </m:r>
                      </m:num>
                      <m:den>
                        <m:r>
                          <a:rPr lang="en-US" sz="2400" b="0" i="1" smtClean="0">
                            <a:latin typeface="Cambria Math"/>
                          </a:rPr>
                          <m:t>𝑛</m:t>
                        </m:r>
                      </m:den>
                    </m:f>
                  </m:oMath>
                </a14:m>
                <a:endParaRPr lang="en-US" sz="2400" dirty="0" smtClean="0"/>
              </a:p>
              <a:p>
                <a:pPr>
                  <a:spcBef>
                    <a:spcPct val="20000"/>
                  </a:spcBef>
                  <a:buClr>
                    <a:srgbClr val="1C5696"/>
                  </a:buClr>
                  <a:buSzPct val="80000"/>
                  <a:buFont typeface="Arial" pitchFamily="34" charset="0"/>
                  <a:buChar char="•"/>
                </a:pPr>
                <a:r>
                  <a:rPr lang="en-US" sz="2400" dirty="0" smtClean="0"/>
                  <a:t>z</a:t>
                </a:r>
                <a:r>
                  <a:rPr lang="en-US" sz="2400" dirty="0"/>
                  <a:t>* = Critical </a:t>
                </a:r>
                <a:r>
                  <a:rPr lang="en-US" sz="2400" dirty="0" smtClean="0"/>
                  <a:t>Value</a:t>
                </a:r>
                <a:endParaRPr lang="en-US" sz="2400" dirty="0"/>
              </a:p>
              <a:p>
                <a:pPr>
                  <a:spcBef>
                    <a:spcPct val="20000"/>
                  </a:spcBef>
                  <a:buClr>
                    <a:srgbClr val="1C5696"/>
                  </a:buClr>
                  <a:buSzPct val="80000"/>
                  <a:buFont typeface="Arial" pitchFamily="34" charset="0"/>
                  <a:buChar char="•"/>
                </a:pPr>
                <a:r>
                  <a:rPr lang="en-US" sz="2400" dirty="0"/>
                  <a:t>n = Sample Size</a:t>
                </a:r>
              </a:p>
              <a:p>
                <a:pPr>
                  <a:spcBef>
                    <a:spcPct val="20000"/>
                  </a:spcBef>
                  <a:buClr>
                    <a:srgbClr val="1C5696"/>
                  </a:buClr>
                  <a:buSzPct val="80000"/>
                  <a:buFont typeface="Arial" pitchFamily="34" charset="0"/>
                  <a:buChar char="•"/>
                </a:pPr>
                <a:r>
                  <a:rPr lang="en-US" sz="2400" dirty="0"/>
                  <a:t>Everything to the right of  ± is the Margin of </a:t>
                </a:r>
                <a:r>
                  <a:rPr lang="en-US" sz="2400" dirty="0" smtClean="0"/>
                  <a:t>Error</a:t>
                </a:r>
              </a:p>
              <a:p>
                <a:pPr>
                  <a:spcBef>
                    <a:spcPct val="20000"/>
                  </a:spcBef>
                  <a:buClr>
                    <a:srgbClr val="1C5696"/>
                  </a:buClr>
                  <a:buSzPct val="80000"/>
                  <a:buFont typeface="Arial" pitchFamily="34" charset="0"/>
                  <a:buChar char="•"/>
                </a:pPr>
                <a:r>
                  <a:rPr lang="en-US" sz="2400" dirty="0" smtClean="0"/>
                  <a:t>The requirements for this confidence interval are:</a:t>
                </a:r>
                <a:r>
                  <a:rPr lang="en-US" sz="2400" dirty="0"/>
                  <a:t> </a:t>
                </a:r>
                <a14:m>
                  <m:oMath xmlns:m="http://schemas.openxmlformats.org/officeDocument/2006/math">
                    <m:r>
                      <a:rPr lang="en-US" sz="2400" i="1">
                        <a:latin typeface="Cambria Math"/>
                      </a:rPr>
                      <m:t>𝑛</m:t>
                    </m:r>
                    <m:acc>
                      <m:accPr>
                        <m:chr m:val="̂"/>
                        <m:ctrlPr>
                          <a:rPr lang="en-US" sz="2400" i="1">
                            <a:latin typeface="Cambria Math"/>
                          </a:rPr>
                        </m:ctrlPr>
                      </m:accPr>
                      <m:e>
                        <m:r>
                          <a:rPr lang="en-US" sz="2400" i="1">
                            <a:latin typeface="Cambria Math"/>
                          </a:rPr>
                          <m:t>𝑝</m:t>
                        </m:r>
                      </m:e>
                    </m:acc>
                    <m:r>
                      <a:rPr lang="en-US" sz="2400" i="1">
                        <a:latin typeface="Cambria Math"/>
                      </a:rPr>
                      <m:t>≥10</m:t>
                    </m:r>
                  </m:oMath>
                </a14:m>
                <a:r>
                  <a:rPr lang="en-US" sz="2400" dirty="0"/>
                  <a:t> and </a:t>
                </a:r>
                <a14:m>
                  <m:oMath xmlns:m="http://schemas.openxmlformats.org/officeDocument/2006/math">
                    <m:r>
                      <a:rPr lang="en-US" sz="2400" i="1">
                        <a:latin typeface="Cambria Math"/>
                      </a:rPr>
                      <m:t>𝑛</m:t>
                    </m:r>
                    <m:r>
                      <a:rPr lang="en-US" sz="2400" i="1">
                        <a:latin typeface="Cambria Math"/>
                      </a:rPr>
                      <m:t>(1−</m:t>
                    </m:r>
                    <m:acc>
                      <m:accPr>
                        <m:chr m:val="̂"/>
                        <m:ctrlPr>
                          <a:rPr lang="en-US" sz="2400" i="1">
                            <a:latin typeface="Cambria Math"/>
                          </a:rPr>
                        </m:ctrlPr>
                      </m:accPr>
                      <m:e>
                        <m:r>
                          <a:rPr lang="en-US" sz="2400" i="1">
                            <a:latin typeface="Cambria Math"/>
                          </a:rPr>
                          <m:t>𝑝</m:t>
                        </m:r>
                      </m:e>
                    </m:acc>
                    <m:r>
                      <a:rPr lang="en-US" sz="2400" i="1">
                        <a:latin typeface="Cambria Math"/>
                      </a:rPr>
                      <m:t>)≥10</m:t>
                    </m:r>
                  </m:oMath>
                </a14:m>
                <a:endParaRPr lang="en-US" sz="2400" dirty="0" smtClean="0"/>
              </a:p>
            </p:txBody>
          </p:sp>
        </mc:Choice>
        <mc:Fallback xmlns="">
          <p:sp>
            <p:nvSpPr>
              <p:cNvPr id="8195" name="Rectangle 3"/>
              <p:cNvSpPr txBox="1">
                <a:spLocks noRot="1" noChangeAspect="1" noMove="1" noResize="1" noEditPoints="1" noAdjustHandles="1" noChangeArrowheads="1" noChangeShapeType="1" noTextEdit="1"/>
              </p:cNvSpPr>
              <p:nvPr/>
            </p:nvSpPr>
            <p:spPr bwMode="auto">
              <a:xfrm>
                <a:off x="179388" y="1295400"/>
                <a:ext cx="8894762" cy="3048000"/>
              </a:xfrm>
              <a:prstGeom prst="rect">
                <a:avLst/>
              </a:prstGeom>
              <a:blipFill rotWithShape="1">
                <a:blip r:embed="rId3"/>
                <a:stretch>
                  <a:fillRect l="-1027" t="-1400" b="-582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8205" name="Straight Arrow Connector 15"/>
          <p:cNvCxnSpPr>
            <a:cxnSpLocks noChangeShapeType="1"/>
          </p:cNvCxnSpPr>
          <p:nvPr/>
        </p:nvCxnSpPr>
        <p:spPr bwMode="auto">
          <a:xfrm flipH="1">
            <a:off x="3048000" y="3505200"/>
            <a:ext cx="2971800" cy="511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820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6150" y="3059113"/>
            <a:ext cx="30480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171" name="Rectangle 3"/>
              <p:cNvSpPr txBox="1">
                <a:spLocks noChangeArrowheads="1"/>
              </p:cNvSpPr>
              <p:nvPr/>
            </p:nvSpPr>
            <p:spPr bwMode="auto">
              <a:xfrm>
                <a:off x="318655" y="1143000"/>
                <a:ext cx="8763000" cy="5486400"/>
              </a:xfrm>
              <a:prstGeom prst="rect">
                <a:avLst/>
              </a:prstGeom>
              <a:noFill/>
              <a:ln w="9525">
                <a:noFill/>
                <a:miter lim="800000"/>
                <a:headEnd/>
                <a:tailEnd/>
              </a:ln>
            </p:spPr>
            <p:txBody>
              <a:bodyPr/>
              <a:lstStyle/>
              <a:p>
                <a:pPr>
                  <a:defRPr/>
                </a:pPr>
                <a:r>
                  <a:rPr lang="en-US" dirty="0" smtClean="0">
                    <a:cs typeface="Arial" pitchFamily="34" charset="0"/>
                  </a:rPr>
                  <a:t>Before the election , you conduct a survey of Californians to see if they are in favor of Proposition 8.  You take a simple random sample of  1000 Californians.  Out of your sample, 540 in your sample say they are in favor of the ballot measure.  You would like to get a 95% confidence interval on those who are in favor of the proposition. </a:t>
                </a:r>
              </a:p>
              <a:p>
                <a:pPr marL="457200" indent="-457200">
                  <a:buFont typeface="+mj-lt"/>
                  <a:buAutoNum type="arabicPeriod"/>
                  <a:defRPr/>
                </a:pPr>
                <a:r>
                  <a:rPr lang="en-US" dirty="0" smtClean="0">
                    <a:cs typeface="Arial" pitchFamily="34" charset="0"/>
                  </a:rPr>
                  <a:t>Get the estimated sample </a:t>
                </a:r>
                <a:r>
                  <a:rPr lang="en-US" dirty="0">
                    <a:cs typeface="Arial" pitchFamily="34" charset="0"/>
                  </a:rPr>
                  <a:t>proportion </a:t>
                </a:r>
                <a14:m>
                  <m:oMath xmlns:m="http://schemas.openxmlformats.org/officeDocument/2006/math">
                    <m:r>
                      <a:rPr lang="en-US" b="1" i="0" smtClean="0">
                        <a:latin typeface="Cambria Math"/>
                      </a:rPr>
                      <m:t>(</m:t>
                    </m:r>
                    <m:acc>
                      <m:accPr>
                        <m:chr m:val="̂"/>
                        <m:ctrlPr>
                          <a:rPr lang="en-US" b="1" i="1">
                            <a:latin typeface="Cambria Math"/>
                          </a:rPr>
                        </m:ctrlPr>
                      </m:accPr>
                      <m:e>
                        <m:r>
                          <a:rPr lang="en-US" b="1" i="1">
                            <a:latin typeface="Cambria Math"/>
                          </a:rPr>
                          <m:t>𝒑</m:t>
                        </m:r>
                      </m:e>
                    </m:acc>
                    <m:r>
                      <a:rPr lang="en-US" b="1" i="1" smtClean="0">
                        <a:latin typeface="Cambria Math"/>
                      </a:rPr>
                      <m:t>)</m:t>
                    </m:r>
                  </m:oMath>
                </a14:m>
                <a:r>
                  <a:rPr lang="en-US" dirty="0">
                    <a:cs typeface="Arial" pitchFamily="34" charset="0"/>
                  </a:rPr>
                  <a:t>of those in favor =</a:t>
                </a:r>
                <a14:m>
                  <m:oMath xmlns:m="http://schemas.openxmlformats.org/officeDocument/2006/math">
                    <m:f>
                      <m:fPr>
                        <m:ctrlPr>
                          <a:rPr lang="en-US" i="1">
                            <a:latin typeface="Cambria Math"/>
                          </a:rPr>
                        </m:ctrlPr>
                      </m:fPr>
                      <m:num>
                        <m:r>
                          <a:rPr lang="en-US" i="1">
                            <a:latin typeface="Cambria Math"/>
                          </a:rPr>
                          <m:t>𝑥</m:t>
                        </m:r>
                      </m:num>
                      <m:den>
                        <m:r>
                          <a:rPr lang="en-US" i="1">
                            <a:latin typeface="Cambria Math"/>
                          </a:rPr>
                          <m:t>𝑛</m:t>
                        </m:r>
                      </m:den>
                    </m:f>
                    <m:r>
                      <a:rPr lang="en-US" b="1" i="1" smtClean="0">
                        <a:latin typeface="Cambria Math"/>
                        <a:cs typeface="Arial" pitchFamily="34" charset="0"/>
                      </a:rPr>
                      <m:t>=</m:t>
                    </m:r>
                    <m:f>
                      <m:fPr>
                        <m:ctrlPr>
                          <a:rPr lang="en-US" b="1" i="1">
                            <a:latin typeface="Cambria Math"/>
                            <a:cs typeface="Arial" pitchFamily="34" charset="0"/>
                          </a:rPr>
                        </m:ctrlPr>
                      </m:fPr>
                      <m:num>
                        <m:r>
                          <a:rPr lang="en-US" b="1" i="1" smtClean="0">
                            <a:latin typeface="Cambria Math"/>
                            <a:cs typeface="Arial" pitchFamily="34" charset="0"/>
                          </a:rPr>
                          <m:t>𝟓𝟒𝟎</m:t>
                        </m:r>
                      </m:num>
                      <m:den>
                        <m:r>
                          <a:rPr lang="en-US" b="1" i="1" smtClean="0">
                            <a:latin typeface="Cambria Math"/>
                            <a:cs typeface="Arial" pitchFamily="34" charset="0"/>
                          </a:rPr>
                          <m:t>𝟏𝟎𝟎𝟎</m:t>
                        </m:r>
                      </m:den>
                    </m:f>
                    <m:r>
                      <a:rPr lang="en-US" b="1" i="1" smtClean="0">
                        <a:latin typeface="Cambria Math"/>
                        <a:cs typeface="Arial" pitchFamily="34" charset="0"/>
                      </a:rPr>
                      <m:t>=</m:t>
                    </m:r>
                    <m:r>
                      <a:rPr lang="en-US" b="1" i="1" smtClean="0">
                        <a:latin typeface="Cambria Math"/>
                        <a:cs typeface="Arial" pitchFamily="34" charset="0"/>
                      </a:rPr>
                      <m:t>𝟎</m:t>
                    </m:r>
                    <m:r>
                      <a:rPr lang="en-US" b="1" i="1" smtClean="0">
                        <a:latin typeface="Cambria Math"/>
                        <a:cs typeface="Arial" pitchFamily="34" charset="0"/>
                      </a:rPr>
                      <m:t>.</m:t>
                    </m:r>
                    <m:r>
                      <a:rPr lang="en-US" b="1" i="1" smtClean="0">
                        <a:latin typeface="Cambria Math"/>
                        <a:cs typeface="Arial" pitchFamily="34" charset="0"/>
                      </a:rPr>
                      <m:t>𝟓𝟒𝟎</m:t>
                    </m:r>
                  </m:oMath>
                </a14:m>
                <a:endParaRPr lang="en-US" b="1" dirty="0">
                  <a:cs typeface="Arial" pitchFamily="34" charset="0"/>
                </a:endParaRPr>
              </a:p>
              <a:p>
                <a:pPr marL="457200" indent="-457200">
                  <a:buFont typeface="+mj-lt"/>
                  <a:buAutoNum type="arabicPeriod"/>
                  <a:defRPr/>
                </a:pPr>
                <a:r>
                  <a:rPr lang="en-US" dirty="0">
                    <a:cs typeface="Arial" pitchFamily="34" charset="0"/>
                  </a:rPr>
                  <a:t>Check </a:t>
                </a:r>
                <a:r>
                  <a:rPr lang="en-US" dirty="0" smtClean="0">
                    <a:cs typeface="Arial" pitchFamily="34" charset="0"/>
                  </a:rPr>
                  <a:t>requirements: The requirement is met since</a:t>
                </a:r>
                <a14:m>
                  <m:oMath xmlns:m="http://schemas.openxmlformats.org/officeDocument/2006/math">
                    <m:r>
                      <a:rPr lang="en-US" b="0" i="0" smtClean="0">
                        <a:latin typeface="Cambria Math"/>
                      </a:rPr>
                      <m:t>  </m:t>
                    </m:r>
                    <m:r>
                      <a:rPr lang="en-US" b="0" i="1" smtClean="0">
                        <a:latin typeface="Cambria Math"/>
                      </a:rPr>
                      <m:t>1000</m:t>
                    </m:r>
                    <m:r>
                      <a:rPr lang="en-US" i="1">
                        <a:latin typeface="Cambria Math"/>
                      </a:rPr>
                      <m:t>∗0.</m:t>
                    </m:r>
                    <m:r>
                      <a:rPr lang="en-US" b="0" i="1" smtClean="0">
                        <a:latin typeface="Cambria Math"/>
                      </a:rPr>
                      <m:t>540</m:t>
                    </m:r>
                    <m:r>
                      <a:rPr lang="en-US" i="1">
                        <a:latin typeface="Cambria Math"/>
                      </a:rPr>
                      <m:t>=</m:t>
                    </m:r>
                    <m:r>
                      <a:rPr lang="en-US" b="0" i="1" smtClean="0">
                        <a:latin typeface="Cambria Math"/>
                      </a:rPr>
                      <m:t>540</m:t>
                    </m:r>
                  </m:oMath>
                </a14:m>
                <a:r>
                  <a:rPr lang="en-US" dirty="0"/>
                  <a:t> and </a:t>
                </a:r>
                <a14:m>
                  <m:oMath xmlns:m="http://schemas.openxmlformats.org/officeDocument/2006/math">
                    <m:r>
                      <a:rPr lang="en-US" i="1" dirty="0">
                        <a:latin typeface="Cambria Math"/>
                      </a:rPr>
                      <m:t>1</m:t>
                    </m:r>
                    <m:r>
                      <a:rPr lang="en-US" b="0" i="1" dirty="0" smtClean="0">
                        <a:latin typeface="Cambria Math"/>
                      </a:rPr>
                      <m:t>000</m:t>
                    </m:r>
                    <m:r>
                      <a:rPr lang="en-US" i="1">
                        <a:latin typeface="Cambria Math"/>
                      </a:rPr>
                      <m:t>∗(1−0.5</m:t>
                    </m:r>
                    <m:r>
                      <a:rPr lang="en-US" b="0" i="1" smtClean="0">
                        <a:latin typeface="Cambria Math"/>
                      </a:rPr>
                      <m:t>40</m:t>
                    </m:r>
                    <m:r>
                      <a:rPr lang="en-US" i="1">
                        <a:latin typeface="Cambria Math"/>
                      </a:rPr>
                      <m:t>)=</m:t>
                    </m:r>
                    <m:r>
                      <a:rPr lang="en-US" b="0" i="1" smtClean="0">
                        <a:latin typeface="Cambria Math"/>
                      </a:rPr>
                      <m:t>460</m:t>
                    </m:r>
                  </m:oMath>
                </a14:m>
                <a:r>
                  <a:rPr lang="en-US" dirty="0"/>
                  <a:t> which are both greater than </a:t>
                </a:r>
                <a:r>
                  <a:rPr lang="en-US" dirty="0" smtClean="0"/>
                  <a:t>10</a:t>
                </a:r>
              </a:p>
              <a:p>
                <a:pPr marL="457200" indent="-457200">
                  <a:buFont typeface="+mj-lt"/>
                  <a:buAutoNum type="arabicPeriod"/>
                  <a:defRPr/>
                </a:pPr>
                <a:r>
                  <a:rPr lang="en-US" dirty="0" smtClean="0">
                    <a:cs typeface="Arial" pitchFamily="34" charset="0"/>
                  </a:rPr>
                  <a:t>Construct </a:t>
                </a:r>
                <a:r>
                  <a:rPr lang="en-US" dirty="0">
                    <a:cs typeface="Arial" pitchFamily="34" charset="0"/>
                  </a:rPr>
                  <a:t>and interpret a 95% Confidence Interval for the True Proportion of those who are in favor of the proposition.</a:t>
                </a:r>
              </a:p>
              <a:p>
                <a:pPr>
                  <a:defRPr/>
                </a:pPr>
                <a:r>
                  <a:rPr lang="en-US" dirty="0" smtClean="0"/>
                  <a:t> </a:t>
                </a:r>
                <a14:m>
                  <m:oMath xmlns:m="http://schemas.openxmlformats.org/officeDocument/2006/math">
                    <m:acc>
                      <m:accPr>
                        <m:chr m:val="̂"/>
                        <m:ctrlPr>
                          <a:rPr lang="en-US" i="1">
                            <a:latin typeface="Cambria Math"/>
                          </a:rPr>
                        </m:ctrlPr>
                      </m:accPr>
                      <m:e>
                        <m:r>
                          <a:rPr lang="en-US" i="1">
                            <a:latin typeface="Cambria Math"/>
                          </a:rPr>
                          <m:t>𝑝</m:t>
                        </m:r>
                      </m:e>
                    </m:acc>
                    <m:r>
                      <a:rPr lang="en-US" b="1" i="1">
                        <a:latin typeface="Cambria Math"/>
                        <a:ea typeface="Cambria Math"/>
                      </a:rPr>
                      <m:t>±</m:t>
                    </m:r>
                    <m:sSup>
                      <m:sSupPr>
                        <m:ctrlPr>
                          <a:rPr lang="en-US" b="1" i="1">
                            <a:latin typeface="Cambria Math"/>
                            <a:ea typeface="Cambria Math"/>
                          </a:rPr>
                        </m:ctrlPr>
                      </m:sSupPr>
                      <m:e>
                        <m:r>
                          <a:rPr lang="en-US" b="1" i="1">
                            <a:latin typeface="Cambria Math"/>
                            <a:ea typeface="Cambria Math"/>
                          </a:rPr>
                          <m:t>𝒛</m:t>
                        </m:r>
                      </m:e>
                      <m:sup>
                        <m:r>
                          <a:rPr lang="en-US" b="1" i="1">
                            <a:latin typeface="Cambria Math"/>
                            <a:ea typeface="Cambria Math"/>
                          </a:rPr>
                          <m:t>∗</m:t>
                        </m:r>
                      </m:sup>
                    </m:sSup>
                    <m:rad>
                      <m:radPr>
                        <m:degHide m:val="on"/>
                        <m:ctrlPr>
                          <a:rPr lang="en-US" b="1" i="1">
                            <a:latin typeface="Cambria Math"/>
                            <a:ea typeface="Cambria Math"/>
                          </a:rPr>
                        </m:ctrlPr>
                      </m:radPr>
                      <m:deg/>
                      <m:e>
                        <m:f>
                          <m:fPr>
                            <m:ctrlPr>
                              <a:rPr lang="en-US" b="1" i="1">
                                <a:latin typeface="Cambria Math"/>
                                <a:ea typeface="Cambria Math"/>
                              </a:rPr>
                            </m:ctrlPr>
                          </m:fPr>
                          <m:num>
                            <m:acc>
                              <m:accPr>
                                <m:chr m:val="̂"/>
                                <m:ctrlPr>
                                  <a:rPr lang="en-US" i="1">
                                    <a:latin typeface="Cambria Math"/>
                                  </a:rPr>
                                </m:ctrlPr>
                              </m:accPr>
                              <m:e>
                                <m:r>
                                  <a:rPr lang="en-US" i="1">
                                    <a:latin typeface="Cambria Math"/>
                                  </a:rPr>
                                  <m:t>𝑝</m:t>
                                </m:r>
                              </m:e>
                            </m:acc>
                            <m:r>
                              <a:rPr lang="en-US" b="1" i="1">
                                <a:latin typeface="Cambria Math"/>
                              </a:rPr>
                              <m:t>(</m:t>
                            </m:r>
                            <m:r>
                              <a:rPr lang="en-US" b="1" i="1">
                                <a:latin typeface="Cambria Math"/>
                              </a:rPr>
                              <m:t>𝟏</m:t>
                            </m:r>
                            <m:r>
                              <a:rPr lang="en-US" b="1" i="1">
                                <a:latin typeface="Cambria Math"/>
                              </a:rPr>
                              <m:t>−</m:t>
                            </m:r>
                            <m:acc>
                              <m:accPr>
                                <m:chr m:val="̂"/>
                                <m:ctrlPr>
                                  <a:rPr lang="en-US" i="1">
                                    <a:latin typeface="Cambria Math"/>
                                  </a:rPr>
                                </m:ctrlPr>
                              </m:accPr>
                              <m:e>
                                <m:r>
                                  <a:rPr lang="en-US" i="1">
                                    <a:latin typeface="Cambria Math"/>
                                  </a:rPr>
                                  <m:t>𝑝</m:t>
                                </m:r>
                              </m:e>
                            </m:acc>
                            <m:r>
                              <a:rPr lang="en-US" b="1" i="1">
                                <a:latin typeface="Cambria Math"/>
                              </a:rPr>
                              <m:t>)</m:t>
                            </m:r>
                          </m:num>
                          <m:den>
                            <m:r>
                              <a:rPr lang="en-US" b="1" i="1">
                                <a:latin typeface="Cambria Math"/>
                                <a:ea typeface="Cambria Math"/>
                              </a:rPr>
                              <m:t>𝒏</m:t>
                            </m:r>
                          </m:den>
                        </m:f>
                      </m:e>
                    </m:rad>
                  </m:oMath>
                </a14:m>
                <a:endParaRPr lang="en-US" b="1" dirty="0" smtClean="0">
                  <a:cs typeface="Arial" pitchFamily="34" charset="0"/>
                </a:endParaRPr>
              </a:p>
              <a:p>
                <a:pPr>
                  <a:defRPr/>
                </a:pPr>
                <a:r>
                  <a:rPr lang="en-US" b="1" dirty="0" smtClean="0">
                    <a:ea typeface="Cambria Math"/>
                  </a:rPr>
                  <a:t>     </a:t>
                </a:r>
                <a14:m>
                  <m:oMath xmlns:m="http://schemas.openxmlformats.org/officeDocument/2006/math">
                    <m:r>
                      <a:rPr lang="en-US" b="1" i="1" smtClean="0">
                        <a:latin typeface="Cambria Math"/>
                        <a:ea typeface="Cambria Math"/>
                      </a:rPr>
                      <m:t>𝟎</m:t>
                    </m:r>
                    <m:r>
                      <a:rPr lang="en-US" b="1" i="1" smtClean="0">
                        <a:latin typeface="Cambria Math"/>
                        <a:ea typeface="Cambria Math"/>
                      </a:rPr>
                      <m:t>.</m:t>
                    </m:r>
                    <m:r>
                      <a:rPr lang="en-US" b="1" i="1" smtClean="0">
                        <a:latin typeface="Cambria Math"/>
                        <a:ea typeface="Cambria Math"/>
                      </a:rPr>
                      <m:t>𝟓𝟒𝟎</m:t>
                    </m:r>
                    <m:r>
                      <a:rPr lang="en-US" b="1" i="1">
                        <a:latin typeface="Cambria Math"/>
                        <a:ea typeface="Cambria Math"/>
                      </a:rPr>
                      <m:t>±</m:t>
                    </m:r>
                    <m:r>
                      <a:rPr lang="en-US" b="1" i="1" smtClean="0">
                        <a:latin typeface="Cambria Math"/>
                        <a:ea typeface="Cambria Math"/>
                      </a:rPr>
                      <m:t>𝟏</m:t>
                    </m:r>
                    <m:r>
                      <a:rPr lang="en-US" b="1" i="1" smtClean="0">
                        <a:latin typeface="Cambria Math"/>
                        <a:ea typeface="Cambria Math"/>
                      </a:rPr>
                      <m:t>.</m:t>
                    </m:r>
                    <m:r>
                      <a:rPr lang="en-US" b="1" i="1" smtClean="0">
                        <a:latin typeface="Cambria Math"/>
                        <a:ea typeface="Cambria Math"/>
                      </a:rPr>
                      <m:t>𝟗𝟔</m:t>
                    </m:r>
                    <m:rad>
                      <m:radPr>
                        <m:degHide m:val="on"/>
                        <m:ctrlPr>
                          <a:rPr lang="en-US" b="1" i="1">
                            <a:latin typeface="Cambria Math"/>
                            <a:ea typeface="Cambria Math"/>
                          </a:rPr>
                        </m:ctrlPr>
                      </m:radPr>
                      <m:deg/>
                      <m:e>
                        <m:f>
                          <m:fPr>
                            <m:ctrlPr>
                              <a:rPr lang="en-US" b="1" i="1">
                                <a:latin typeface="Cambria Math"/>
                                <a:ea typeface="Cambria Math"/>
                              </a:rPr>
                            </m:ctrlPr>
                          </m:fPr>
                          <m:num>
                            <m:r>
                              <a:rPr lang="en-US" b="1" i="1" smtClean="0">
                                <a:latin typeface="Cambria Math"/>
                                <a:ea typeface="Cambria Math"/>
                              </a:rPr>
                              <m:t>𝟎</m:t>
                            </m:r>
                            <m:r>
                              <a:rPr lang="en-US" b="1" i="1" smtClean="0">
                                <a:latin typeface="Cambria Math"/>
                                <a:ea typeface="Cambria Math"/>
                              </a:rPr>
                              <m:t>.</m:t>
                            </m:r>
                            <m:r>
                              <a:rPr lang="en-US" b="1" i="1" smtClean="0">
                                <a:latin typeface="Cambria Math"/>
                                <a:ea typeface="Cambria Math"/>
                              </a:rPr>
                              <m:t>𝟓𝟒𝟎</m:t>
                            </m:r>
                            <m:r>
                              <a:rPr lang="en-US" b="1" i="1" smtClean="0">
                                <a:latin typeface="Cambria Math"/>
                              </a:rPr>
                              <m:t> </m:t>
                            </m:r>
                            <m:r>
                              <a:rPr lang="en-US" b="1" i="1">
                                <a:latin typeface="Cambria Math"/>
                              </a:rPr>
                              <m:t>(</m:t>
                            </m:r>
                            <m:r>
                              <a:rPr lang="en-US" b="1" i="1">
                                <a:latin typeface="Cambria Math"/>
                              </a:rPr>
                              <m:t>𝟏</m:t>
                            </m:r>
                            <m:r>
                              <a:rPr lang="en-US" b="1" i="1">
                                <a:latin typeface="Cambria Math"/>
                              </a:rPr>
                              <m:t>−</m:t>
                            </m:r>
                            <m:r>
                              <a:rPr lang="en-US" b="1" i="1" smtClean="0">
                                <a:latin typeface="Cambria Math"/>
                              </a:rPr>
                              <m:t>𝟎</m:t>
                            </m:r>
                            <m:r>
                              <a:rPr lang="en-US" b="1" i="1" smtClean="0">
                                <a:latin typeface="Cambria Math"/>
                              </a:rPr>
                              <m:t>.</m:t>
                            </m:r>
                            <m:r>
                              <a:rPr lang="en-US" b="1" i="1" smtClean="0">
                                <a:latin typeface="Cambria Math"/>
                              </a:rPr>
                              <m:t>𝟓𝟒𝟎</m:t>
                            </m:r>
                            <m:r>
                              <a:rPr lang="en-US" b="1" i="1">
                                <a:latin typeface="Cambria Math"/>
                              </a:rPr>
                              <m:t>)</m:t>
                            </m:r>
                          </m:num>
                          <m:den>
                            <m:r>
                              <a:rPr lang="en-US" b="1" i="1" smtClean="0">
                                <a:latin typeface="Cambria Math"/>
                              </a:rPr>
                              <m:t>𝟏𝟎𝟎𝟎</m:t>
                            </m:r>
                          </m:den>
                        </m:f>
                      </m:e>
                    </m:rad>
                    <m:r>
                      <a:rPr lang="en-US" b="1" i="1" smtClean="0">
                        <a:latin typeface="Cambria Math"/>
                        <a:ea typeface="Cambria Math"/>
                      </a:rPr>
                      <m:t>=(</m:t>
                    </m:r>
                    <m:r>
                      <a:rPr lang="en-US" b="1" i="1" smtClean="0">
                        <a:latin typeface="Cambria Math"/>
                        <a:ea typeface="Cambria Math"/>
                      </a:rPr>
                      <m:t>𝟎</m:t>
                    </m:r>
                    <m:r>
                      <a:rPr lang="en-US" b="1" i="1" smtClean="0">
                        <a:latin typeface="Cambria Math"/>
                        <a:ea typeface="Cambria Math"/>
                      </a:rPr>
                      <m:t>.</m:t>
                    </m:r>
                    <m:r>
                      <a:rPr lang="en-US" b="1" i="1" smtClean="0">
                        <a:latin typeface="Cambria Math"/>
                        <a:ea typeface="Cambria Math"/>
                      </a:rPr>
                      <m:t>𝟓𝟎𝟗</m:t>
                    </m:r>
                    <m:r>
                      <a:rPr lang="en-US" b="1" i="1" smtClean="0">
                        <a:latin typeface="Cambria Math"/>
                        <a:ea typeface="Cambria Math"/>
                      </a:rPr>
                      <m:t>,</m:t>
                    </m:r>
                    <m:r>
                      <a:rPr lang="en-US" b="1" i="1" smtClean="0">
                        <a:latin typeface="Cambria Math"/>
                        <a:ea typeface="Cambria Math"/>
                      </a:rPr>
                      <m:t>𝟎</m:t>
                    </m:r>
                    <m:r>
                      <a:rPr lang="en-US" b="1" i="1" smtClean="0">
                        <a:latin typeface="Cambria Math"/>
                        <a:ea typeface="Cambria Math"/>
                      </a:rPr>
                      <m:t>.</m:t>
                    </m:r>
                    <m:r>
                      <a:rPr lang="en-US" b="1" i="1" smtClean="0">
                        <a:latin typeface="Cambria Math"/>
                        <a:ea typeface="Cambria Math"/>
                      </a:rPr>
                      <m:t>𝟓𝟕𝟏</m:t>
                    </m:r>
                    <m:r>
                      <a:rPr lang="en-US" b="1" i="1" smtClean="0">
                        <a:latin typeface="Cambria Math"/>
                        <a:ea typeface="Cambria Math"/>
                      </a:rPr>
                      <m:t>)</m:t>
                    </m:r>
                  </m:oMath>
                </a14:m>
                <a:endParaRPr lang="en-US" b="1" dirty="0" smtClean="0">
                  <a:cs typeface="Arial" pitchFamily="34" charset="0"/>
                </a:endParaRPr>
              </a:p>
              <a:p>
                <a:pPr>
                  <a:defRPr/>
                </a:pPr>
                <a:r>
                  <a:rPr lang="en-US" b="1" dirty="0" smtClean="0">
                    <a:cs typeface="Arial" pitchFamily="34" charset="0"/>
                  </a:rPr>
                  <a:t>We </a:t>
                </a:r>
                <a:r>
                  <a:rPr lang="en-US" b="1" dirty="0">
                    <a:cs typeface="Arial" pitchFamily="34" charset="0"/>
                  </a:rPr>
                  <a:t>are 95% confident that the true proportion of Californians in favor of Prop 8 is between 0.509 and 0.571</a:t>
                </a:r>
              </a:p>
              <a:p>
                <a:pPr>
                  <a:buFont typeface="Arial" pitchFamily="34" charset="0"/>
                  <a:buChar char="•"/>
                  <a:defRPr/>
                </a:pPr>
                <a:r>
                  <a:rPr lang="en-US" dirty="0">
                    <a:cs typeface="Arial" pitchFamily="34" charset="0"/>
                  </a:rPr>
                  <a:t>What happens to the confidence interval as the level of confidence and the sample size changes?   </a:t>
                </a:r>
              </a:p>
              <a:p>
                <a:pPr>
                  <a:buFont typeface="Arial" pitchFamily="34" charset="0"/>
                  <a:buChar char="•"/>
                  <a:defRPr/>
                </a:pPr>
                <a:r>
                  <a:rPr lang="en-US" b="1" dirty="0">
                    <a:cs typeface="Arial" pitchFamily="34" charset="0"/>
                  </a:rPr>
                  <a:t>As confidence increases -&gt; Interval increases</a:t>
                </a:r>
              </a:p>
              <a:p>
                <a:pPr>
                  <a:buFont typeface="Arial" pitchFamily="34" charset="0"/>
                  <a:buChar char="•"/>
                  <a:defRPr/>
                </a:pPr>
                <a:r>
                  <a:rPr lang="en-US" b="1" dirty="0">
                    <a:cs typeface="Arial" pitchFamily="34" charset="0"/>
                  </a:rPr>
                  <a:t>As sample size increases -&gt; Interval decreases</a:t>
                </a:r>
              </a:p>
              <a:p>
                <a:pPr>
                  <a:defRPr/>
                </a:pPr>
                <a:endParaRPr lang="en-US" dirty="0">
                  <a:cs typeface="Arial" pitchFamily="34" charset="0"/>
                </a:endParaRPr>
              </a:p>
              <a:p>
                <a:pPr marL="342900" indent="-342900" eaLnBrk="0" hangingPunct="0">
                  <a:spcBef>
                    <a:spcPct val="20000"/>
                  </a:spcBef>
                  <a:buClr>
                    <a:srgbClr val="1C5696"/>
                  </a:buClr>
                  <a:buSzPct val="80000"/>
                  <a:defRPr/>
                </a:pPr>
                <a:endParaRPr lang="en-US" sz="2000" dirty="0">
                  <a:cs typeface="Arial" pitchFamily="34" charset="0"/>
                </a:endParaRPr>
              </a:p>
              <a:p>
                <a:pPr marL="342900" indent="-342900" eaLnBrk="0" hangingPunct="0">
                  <a:spcBef>
                    <a:spcPct val="20000"/>
                  </a:spcBef>
                  <a:buClr>
                    <a:srgbClr val="1C5696"/>
                  </a:buClr>
                  <a:buSzPct val="80000"/>
                  <a:defRPr/>
                </a:pPr>
                <a:endParaRPr lang="en-US" sz="2000" dirty="0">
                  <a:solidFill>
                    <a:srgbClr val="79878B"/>
                  </a:solidFill>
                  <a:cs typeface="Arial" pitchFamily="34" charset="0"/>
                </a:endParaRPr>
              </a:p>
            </p:txBody>
          </p:sp>
        </mc:Choice>
        <mc:Fallback xmlns="">
          <p:sp>
            <p:nvSpPr>
              <p:cNvPr id="7171" name="Rectangle 3"/>
              <p:cNvSpPr txBox="1">
                <a:spLocks noRot="1" noChangeAspect="1" noMove="1" noResize="1" noEditPoints="1" noAdjustHandles="1" noChangeArrowheads="1" noChangeShapeType="1" noTextEdit="1"/>
              </p:cNvSpPr>
              <p:nvPr/>
            </p:nvSpPr>
            <p:spPr bwMode="auto">
              <a:xfrm>
                <a:off x="318655" y="1143000"/>
                <a:ext cx="8763000" cy="5486400"/>
              </a:xfrm>
              <a:prstGeom prst="rect">
                <a:avLst/>
              </a:prstGeom>
              <a:blipFill rotWithShape="1">
                <a:blip r:embed="rId3"/>
                <a:stretch>
                  <a:fillRect l="-556" t="-556" r="-1182" b="-6000"/>
                </a:stretch>
              </a:blipFill>
              <a:ln w="9525">
                <a:noFill/>
                <a:miter lim="800000"/>
                <a:headEnd/>
                <a:tailEnd/>
              </a:ln>
            </p:spPr>
            <p:txBody>
              <a:bodyPr/>
              <a:lstStyle/>
              <a:p>
                <a:r>
                  <a:rPr lang="en-US">
                    <a:noFill/>
                  </a:rPr>
                  <a:t> </a:t>
                </a:r>
              </a:p>
            </p:txBody>
          </p:sp>
        </mc:Fallback>
      </mc:AlternateContent>
      <p:sp>
        <p:nvSpPr>
          <p:cNvPr id="9219" name="Title 1"/>
          <p:cNvSpPr>
            <a:spLocks noGrp="1"/>
          </p:cNvSpPr>
          <p:nvPr>
            <p:ph type="title" idx="4294967295"/>
          </p:nvPr>
        </p:nvSpPr>
        <p:spPr/>
        <p:txBody>
          <a:bodyPr/>
          <a:lstStyle/>
          <a:p>
            <a:pPr marL="342900" indent="-342900">
              <a:spcBef>
                <a:spcPct val="20000"/>
              </a:spcBef>
            </a:pPr>
            <a:r>
              <a:rPr lang="en-US" smtClean="0"/>
              <a:t>Confidence Interval (Example)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171">
                                            <p:txEl>
                                              <p:pRg st="8" end="8"/>
                                            </p:txEl>
                                          </p:spTgt>
                                        </p:tgtEl>
                                        <p:attrNameLst>
                                          <p:attrName>style.visibility</p:attrName>
                                        </p:attrNameLst>
                                      </p:cBhvr>
                                      <p:to>
                                        <p:strVal val="visible"/>
                                      </p:to>
                                    </p:set>
                                    <p:anim calcmode="lin" valueType="num">
                                      <p:cBhvr additive="base">
                                        <p:cTn id="5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71">
                                            <p:txEl>
                                              <p:pRg st="9" end="9"/>
                                            </p:txEl>
                                          </p:spTgt>
                                        </p:tgtEl>
                                        <p:attrNameLst>
                                          <p:attrName>style.visibility</p:attrName>
                                        </p:attrNameLst>
                                      </p:cBhvr>
                                      <p:to>
                                        <p:strVal val="visible"/>
                                      </p:to>
                                    </p:set>
                                    <p:anim calcmode="lin" valueType="num">
                                      <p:cBhvr additive="base">
                                        <p:cTn id="61"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171" name="Rectangle 3"/>
              <p:cNvSpPr txBox="1">
                <a:spLocks noChangeArrowheads="1"/>
              </p:cNvSpPr>
              <p:nvPr/>
            </p:nvSpPr>
            <p:spPr bwMode="auto">
              <a:xfrm>
                <a:off x="304800" y="1219200"/>
                <a:ext cx="8763000" cy="5410200"/>
              </a:xfrm>
              <a:prstGeom prst="rect">
                <a:avLst/>
              </a:prstGeom>
              <a:noFill/>
              <a:ln w="9525">
                <a:noFill/>
                <a:miter lim="800000"/>
                <a:headEnd/>
                <a:tailEnd/>
              </a:ln>
            </p:spPr>
            <p:txBody>
              <a:bodyPr/>
              <a:lstStyle/>
              <a:p>
                <a:r>
                  <a:rPr lang="en-US" dirty="0" smtClean="0"/>
                  <a:t>DeWitt C. Baldwin, Jr. and others conducted a larger study to assess how widespread cheating is in medical schools. Elected class officers at 40 schools were invited to distribute a survey to their second-year classmates. Surveys were completed by students from 31 of the 40 schools. Among all students attending the 31 schools, 62% participated in the survey, yielding a total of </a:t>
                </a:r>
                <a:r>
                  <a:rPr lang="en-US" i="1" dirty="0"/>
                  <a:t>n</a:t>
                </a:r>
                <a:r>
                  <a:rPr lang="en-US" dirty="0"/>
                  <a:t>=2426 surveys. Out of this group, </a:t>
                </a:r>
                <a:r>
                  <a:rPr lang="en-US" i="1" dirty="0"/>
                  <a:t>x</a:t>
                </a:r>
                <a:r>
                  <a:rPr lang="en-US" dirty="0"/>
                  <a:t>=114 admitted to cheating in medical school. These results were published in </a:t>
                </a:r>
                <a:r>
                  <a:rPr lang="en-US" i="1" dirty="0"/>
                  <a:t>Academic Medicine</a:t>
                </a:r>
                <a:r>
                  <a:rPr lang="en-US" dirty="0"/>
                  <a:t> in 1996</a:t>
                </a:r>
                <a:r>
                  <a:rPr lang="en-US" dirty="0" smtClean="0"/>
                  <a:t>. </a:t>
                </a:r>
                <a:r>
                  <a:rPr lang="en-US" dirty="0">
                    <a:cs typeface="Arial" pitchFamily="34" charset="0"/>
                  </a:rPr>
                  <a:t>You would like to get a 95% confidence interval</a:t>
                </a:r>
                <a:endParaRPr lang="en-US" dirty="0"/>
              </a:p>
              <a:p>
                <a:pPr marL="457200" indent="-457200">
                  <a:buFont typeface="+mj-lt"/>
                  <a:buAutoNum type="arabicPeriod"/>
                  <a:defRPr/>
                </a:pPr>
                <a:r>
                  <a:rPr lang="en-US" dirty="0" smtClean="0">
                    <a:cs typeface="Arial" pitchFamily="34" charset="0"/>
                  </a:rPr>
                  <a:t>Get the estimated sample </a:t>
                </a:r>
                <a:r>
                  <a:rPr lang="en-US" dirty="0">
                    <a:cs typeface="Arial" pitchFamily="34" charset="0"/>
                  </a:rPr>
                  <a:t>proportion </a:t>
                </a:r>
                <a14:m>
                  <m:oMath xmlns:m="http://schemas.openxmlformats.org/officeDocument/2006/math">
                    <m:r>
                      <a:rPr lang="en-US" b="0" i="0" smtClean="0">
                        <a:latin typeface="Cambria Math"/>
                      </a:rPr>
                      <m:t>(</m:t>
                    </m:r>
                    <m:acc>
                      <m:accPr>
                        <m:chr m:val="̂"/>
                        <m:ctrlPr>
                          <a:rPr lang="en-US" b="0" i="1" smtClean="0">
                            <a:latin typeface="Cambria Math"/>
                          </a:rPr>
                        </m:ctrlPr>
                      </m:accPr>
                      <m:e>
                        <m:r>
                          <a:rPr lang="en-US" b="0" i="1" smtClean="0">
                            <a:latin typeface="Cambria Math"/>
                          </a:rPr>
                          <m:t>𝑝</m:t>
                        </m:r>
                      </m:e>
                    </m:acc>
                    <m:r>
                      <a:rPr lang="en-US" b="0" i="1" smtClean="0">
                        <a:latin typeface="Cambria Math"/>
                      </a:rPr>
                      <m:t>)</m:t>
                    </m:r>
                  </m:oMath>
                </a14:m>
                <a:r>
                  <a:rPr lang="en-US" dirty="0">
                    <a:cs typeface="Arial" pitchFamily="34" charset="0"/>
                  </a:rPr>
                  <a:t> =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𝒙</m:t>
                        </m:r>
                      </m:num>
                      <m:den>
                        <m:r>
                          <a:rPr lang="en-US" b="1" i="1" smtClean="0">
                            <a:latin typeface="Cambria Math"/>
                            <a:cs typeface="Arial" pitchFamily="34" charset="0"/>
                          </a:rPr>
                          <m:t>𝒏</m:t>
                        </m:r>
                      </m:den>
                    </m:f>
                    <m:r>
                      <a:rPr lang="en-US" b="1" i="1" smtClean="0">
                        <a:latin typeface="Cambria Math"/>
                        <a:cs typeface="Arial" pitchFamily="34" charset="0"/>
                      </a:rPr>
                      <m:t>=</m:t>
                    </m:r>
                    <m:f>
                      <m:fPr>
                        <m:ctrlPr>
                          <a:rPr lang="en-US" b="1" i="1">
                            <a:latin typeface="Cambria Math"/>
                            <a:cs typeface="Arial" pitchFamily="34" charset="0"/>
                          </a:rPr>
                        </m:ctrlPr>
                      </m:fPr>
                      <m:num>
                        <m:r>
                          <a:rPr lang="en-US" b="1" i="1" smtClean="0">
                            <a:latin typeface="Cambria Math"/>
                            <a:cs typeface="Arial" pitchFamily="34" charset="0"/>
                          </a:rPr>
                          <m:t>𝟏𝟏𝟒</m:t>
                        </m:r>
                      </m:num>
                      <m:den>
                        <m:r>
                          <a:rPr lang="en-US" b="1" i="1" smtClean="0">
                            <a:latin typeface="Cambria Math"/>
                            <a:cs typeface="Arial" pitchFamily="34" charset="0"/>
                          </a:rPr>
                          <m:t>𝟐𝟒𝟐𝟔</m:t>
                        </m:r>
                      </m:den>
                    </m:f>
                    <m:r>
                      <a:rPr lang="en-US" b="1" i="1" smtClean="0">
                        <a:latin typeface="Cambria Math"/>
                        <a:cs typeface="Arial" pitchFamily="34" charset="0"/>
                      </a:rPr>
                      <m:t>=</m:t>
                    </m:r>
                    <m:r>
                      <a:rPr lang="en-US" b="1" i="1" smtClean="0">
                        <a:latin typeface="Cambria Math"/>
                        <a:cs typeface="Arial" pitchFamily="34" charset="0"/>
                      </a:rPr>
                      <m:t>𝟎</m:t>
                    </m:r>
                    <m:r>
                      <a:rPr lang="en-US" b="1" i="1" smtClean="0">
                        <a:latin typeface="Cambria Math"/>
                        <a:cs typeface="Arial" pitchFamily="34" charset="0"/>
                      </a:rPr>
                      <m:t>.</m:t>
                    </m:r>
                    <m:r>
                      <a:rPr lang="en-US" b="1" i="1" smtClean="0">
                        <a:latin typeface="Cambria Math"/>
                        <a:cs typeface="Arial" pitchFamily="34" charset="0"/>
                      </a:rPr>
                      <m:t>𝟎𝟒𝟕</m:t>
                    </m:r>
                  </m:oMath>
                </a14:m>
                <a:endParaRPr lang="en-US" b="1" dirty="0" smtClean="0">
                  <a:cs typeface="Arial" pitchFamily="34" charset="0"/>
                </a:endParaRPr>
              </a:p>
              <a:p>
                <a:pPr marL="457200" indent="-457200">
                  <a:buFont typeface="+mj-lt"/>
                  <a:buAutoNum type="arabicPeriod"/>
                  <a:defRPr/>
                </a:pPr>
                <a:r>
                  <a:rPr lang="en-US" dirty="0">
                    <a:cs typeface="Arial" pitchFamily="34" charset="0"/>
                  </a:rPr>
                  <a:t>Check </a:t>
                </a:r>
                <a:r>
                  <a:rPr lang="en-US" dirty="0" smtClean="0">
                    <a:cs typeface="Arial" pitchFamily="34" charset="0"/>
                  </a:rPr>
                  <a:t>requirements: The requirement is met since</a:t>
                </a:r>
                <a14:m>
                  <m:oMath xmlns:m="http://schemas.openxmlformats.org/officeDocument/2006/math">
                    <m:r>
                      <a:rPr lang="en-US" b="0" i="0" smtClean="0">
                        <a:latin typeface="Cambria Math"/>
                      </a:rPr>
                      <m:t>  </m:t>
                    </m:r>
                    <m:r>
                      <a:rPr lang="en-US" i="1">
                        <a:latin typeface="Cambria Math"/>
                      </a:rPr>
                      <m:t>2426∗0.047=114</m:t>
                    </m:r>
                  </m:oMath>
                </a14:m>
                <a:r>
                  <a:rPr lang="en-US" dirty="0"/>
                  <a:t> and </a:t>
                </a:r>
                <a14:m>
                  <m:oMath xmlns:m="http://schemas.openxmlformats.org/officeDocument/2006/math">
                    <m:r>
                      <a:rPr lang="en-US" i="1">
                        <a:latin typeface="Cambria Math"/>
                      </a:rPr>
                      <m:t>2426∗</m:t>
                    </m:r>
                    <m:d>
                      <m:dPr>
                        <m:ctrlPr>
                          <a:rPr lang="en-US" i="1">
                            <a:latin typeface="Cambria Math"/>
                          </a:rPr>
                        </m:ctrlPr>
                      </m:dPr>
                      <m:e>
                        <m:r>
                          <a:rPr lang="en-US" i="1">
                            <a:latin typeface="Cambria Math"/>
                          </a:rPr>
                          <m:t>1−0.047</m:t>
                        </m:r>
                      </m:e>
                    </m:d>
                    <m:r>
                      <a:rPr lang="en-US" i="1">
                        <a:latin typeface="Cambria Math"/>
                      </a:rPr>
                      <m:t>=2312</m:t>
                    </m:r>
                  </m:oMath>
                </a14:m>
                <a:r>
                  <a:rPr lang="en-US" b="1" dirty="0" smtClean="0">
                    <a:cs typeface="Arial" pitchFamily="34" charset="0"/>
                  </a:rPr>
                  <a:t> </a:t>
                </a:r>
                <a:r>
                  <a:rPr lang="en-US" dirty="0"/>
                  <a:t>which are both greater than 10</a:t>
                </a:r>
                <a:endParaRPr lang="en-US" b="1" dirty="0">
                  <a:cs typeface="Arial" pitchFamily="34" charset="0"/>
                </a:endParaRPr>
              </a:p>
              <a:p>
                <a:pPr marL="457200" indent="-457200">
                  <a:buFont typeface="+mj-lt"/>
                  <a:buAutoNum type="arabicPeriod"/>
                  <a:defRPr/>
                </a:pPr>
                <a:r>
                  <a:rPr lang="en-US" dirty="0">
                    <a:cs typeface="Arial" pitchFamily="34" charset="0"/>
                  </a:rPr>
                  <a:t>Construct and interpret a 95% Confidence Interval for the True Proportion of those who </a:t>
                </a:r>
                <a:r>
                  <a:rPr lang="en-US" dirty="0" smtClean="0">
                    <a:cs typeface="Arial" pitchFamily="34" charset="0"/>
                  </a:rPr>
                  <a:t>cheat at medical school.</a:t>
                </a:r>
                <a:endParaRPr lang="en-US" dirty="0">
                  <a:cs typeface="Arial" pitchFamily="34" charset="0"/>
                </a:endParaRPr>
              </a:p>
              <a:p>
                <a:pPr>
                  <a:defRPr/>
                </a:pPr>
                <a:r>
                  <a:rPr lang="en-US" dirty="0" smtClean="0"/>
                  <a:t> </a:t>
                </a:r>
                <a14:m>
                  <m:oMath xmlns:m="http://schemas.openxmlformats.org/officeDocument/2006/math">
                    <m:acc>
                      <m:accPr>
                        <m:chr m:val="̂"/>
                        <m:ctrlPr>
                          <a:rPr lang="en-US" i="1">
                            <a:latin typeface="Cambria Math"/>
                          </a:rPr>
                        </m:ctrlPr>
                      </m:accPr>
                      <m:e>
                        <m:r>
                          <a:rPr lang="en-US" i="1">
                            <a:latin typeface="Cambria Math"/>
                          </a:rPr>
                          <m:t>𝑝</m:t>
                        </m:r>
                      </m:e>
                    </m:acc>
                    <m:r>
                      <a:rPr lang="en-US" b="1" i="1">
                        <a:latin typeface="Cambria Math"/>
                        <a:ea typeface="Cambria Math"/>
                      </a:rPr>
                      <m:t>±</m:t>
                    </m:r>
                    <m:sSup>
                      <m:sSupPr>
                        <m:ctrlPr>
                          <a:rPr lang="en-US" b="1" i="1">
                            <a:latin typeface="Cambria Math"/>
                            <a:ea typeface="Cambria Math"/>
                          </a:rPr>
                        </m:ctrlPr>
                      </m:sSupPr>
                      <m:e>
                        <m:r>
                          <a:rPr lang="en-US" b="1" i="1">
                            <a:latin typeface="Cambria Math"/>
                            <a:ea typeface="Cambria Math"/>
                          </a:rPr>
                          <m:t>𝒛</m:t>
                        </m:r>
                      </m:e>
                      <m:sup>
                        <m:r>
                          <a:rPr lang="en-US" b="1" i="1">
                            <a:latin typeface="Cambria Math"/>
                            <a:ea typeface="Cambria Math"/>
                          </a:rPr>
                          <m:t>∗</m:t>
                        </m:r>
                      </m:sup>
                    </m:sSup>
                    <m:rad>
                      <m:radPr>
                        <m:degHide m:val="on"/>
                        <m:ctrlPr>
                          <a:rPr lang="en-US" b="1" i="1">
                            <a:latin typeface="Cambria Math"/>
                            <a:ea typeface="Cambria Math"/>
                          </a:rPr>
                        </m:ctrlPr>
                      </m:radPr>
                      <m:deg/>
                      <m:e>
                        <m:f>
                          <m:fPr>
                            <m:ctrlPr>
                              <a:rPr lang="en-US" b="1" i="1">
                                <a:latin typeface="Cambria Math"/>
                                <a:ea typeface="Cambria Math"/>
                              </a:rPr>
                            </m:ctrlPr>
                          </m:fPr>
                          <m:num>
                            <m:acc>
                              <m:accPr>
                                <m:chr m:val="̂"/>
                                <m:ctrlPr>
                                  <a:rPr lang="en-US" i="1">
                                    <a:latin typeface="Cambria Math"/>
                                  </a:rPr>
                                </m:ctrlPr>
                              </m:accPr>
                              <m:e>
                                <m:r>
                                  <a:rPr lang="en-US" i="1">
                                    <a:latin typeface="Cambria Math"/>
                                  </a:rPr>
                                  <m:t>𝑝</m:t>
                                </m:r>
                              </m:e>
                            </m:acc>
                            <m:r>
                              <a:rPr lang="en-US" b="1" i="1">
                                <a:latin typeface="Cambria Math"/>
                              </a:rPr>
                              <m:t>(</m:t>
                            </m:r>
                            <m:r>
                              <a:rPr lang="en-US" b="1" i="1">
                                <a:latin typeface="Cambria Math"/>
                              </a:rPr>
                              <m:t>𝟏</m:t>
                            </m:r>
                            <m:r>
                              <a:rPr lang="en-US" b="1" i="1">
                                <a:latin typeface="Cambria Math"/>
                              </a:rPr>
                              <m:t>−</m:t>
                            </m:r>
                            <m:acc>
                              <m:accPr>
                                <m:chr m:val="̂"/>
                                <m:ctrlPr>
                                  <a:rPr lang="en-US" i="1">
                                    <a:latin typeface="Cambria Math"/>
                                  </a:rPr>
                                </m:ctrlPr>
                              </m:accPr>
                              <m:e>
                                <m:r>
                                  <a:rPr lang="en-US" i="1">
                                    <a:latin typeface="Cambria Math"/>
                                  </a:rPr>
                                  <m:t>𝑝</m:t>
                                </m:r>
                              </m:e>
                            </m:acc>
                            <m:r>
                              <a:rPr lang="en-US" b="1" i="1">
                                <a:latin typeface="Cambria Math"/>
                              </a:rPr>
                              <m:t>)</m:t>
                            </m:r>
                          </m:num>
                          <m:den>
                            <m:r>
                              <a:rPr lang="en-US" b="1" i="1">
                                <a:latin typeface="Cambria Math"/>
                                <a:ea typeface="Cambria Math"/>
                              </a:rPr>
                              <m:t>𝒏</m:t>
                            </m:r>
                          </m:den>
                        </m:f>
                      </m:e>
                    </m:rad>
                  </m:oMath>
                </a14:m>
                <a:endParaRPr lang="en-US" b="1" dirty="0" smtClean="0">
                  <a:cs typeface="Arial" pitchFamily="34" charset="0"/>
                </a:endParaRPr>
              </a:p>
              <a:p>
                <a:pPr>
                  <a:defRPr/>
                </a:pPr>
                <a:r>
                  <a:rPr lang="en-US" b="1" dirty="0" smtClean="0">
                    <a:ea typeface="Cambria Math"/>
                  </a:rPr>
                  <a:t>     </a:t>
                </a:r>
                <a14:m>
                  <m:oMath xmlns:m="http://schemas.openxmlformats.org/officeDocument/2006/math">
                    <m:r>
                      <a:rPr lang="en-US" b="1" i="1" smtClean="0">
                        <a:latin typeface="Cambria Math"/>
                        <a:ea typeface="Cambria Math"/>
                      </a:rPr>
                      <m:t>𝟎</m:t>
                    </m:r>
                    <m:r>
                      <a:rPr lang="en-US" b="1" i="1" smtClean="0">
                        <a:latin typeface="Cambria Math"/>
                        <a:ea typeface="Cambria Math"/>
                      </a:rPr>
                      <m:t>.</m:t>
                    </m:r>
                    <m:r>
                      <a:rPr lang="en-US" b="1" i="1" smtClean="0">
                        <a:latin typeface="Cambria Math"/>
                        <a:ea typeface="Cambria Math"/>
                      </a:rPr>
                      <m:t>𝟎𝟒𝟕</m:t>
                    </m:r>
                    <m:r>
                      <a:rPr lang="en-US" b="1" i="1">
                        <a:latin typeface="Cambria Math"/>
                        <a:ea typeface="Cambria Math"/>
                      </a:rPr>
                      <m:t>±</m:t>
                    </m:r>
                    <m:r>
                      <a:rPr lang="en-US" b="1" i="1" smtClean="0">
                        <a:latin typeface="Cambria Math"/>
                        <a:ea typeface="Cambria Math"/>
                      </a:rPr>
                      <m:t>𝟏</m:t>
                    </m:r>
                    <m:r>
                      <a:rPr lang="en-US" b="1" i="1" smtClean="0">
                        <a:latin typeface="Cambria Math"/>
                        <a:ea typeface="Cambria Math"/>
                      </a:rPr>
                      <m:t>.</m:t>
                    </m:r>
                    <m:r>
                      <a:rPr lang="en-US" b="1" i="1" smtClean="0">
                        <a:latin typeface="Cambria Math"/>
                        <a:ea typeface="Cambria Math"/>
                      </a:rPr>
                      <m:t>𝟗𝟔</m:t>
                    </m:r>
                    <m:rad>
                      <m:radPr>
                        <m:degHide m:val="on"/>
                        <m:ctrlPr>
                          <a:rPr lang="en-US" b="1" i="1">
                            <a:latin typeface="Cambria Math"/>
                            <a:ea typeface="Cambria Math"/>
                          </a:rPr>
                        </m:ctrlPr>
                      </m:radPr>
                      <m:deg/>
                      <m:e>
                        <m:f>
                          <m:fPr>
                            <m:ctrlPr>
                              <a:rPr lang="en-US" b="1" i="1">
                                <a:latin typeface="Cambria Math"/>
                                <a:ea typeface="Cambria Math"/>
                              </a:rPr>
                            </m:ctrlPr>
                          </m:fPr>
                          <m:num>
                            <m:r>
                              <a:rPr lang="en-US" b="1" i="1">
                                <a:latin typeface="Cambria Math"/>
                                <a:ea typeface="Cambria Math"/>
                              </a:rPr>
                              <m:t>𝟎</m:t>
                            </m:r>
                            <m:r>
                              <a:rPr lang="en-US" b="1" i="1">
                                <a:latin typeface="Cambria Math"/>
                                <a:ea typeface="Cambria Math"/>
                              </a:rPr>
                              <m:t>.</m:t>
                            </m:r>
                            <m:r>
                              <a:rPr lang="en-US" b="1" i="1">
                                <a:latin typeface="Cambria Math"/>
                                <a:ea typeface="Cambria Math"/>
                              </a:rPr>
                              <m:t>𝟎𝟒𝟕</m:t>
                            </m:r>
                            <m:r>
                              <a:rPr lang="en-US" b="1" i="1">
                                <a:latin typeface="Cambria Math"/>
                              </a:rPr>
                              <m:t>(</m:t>
                            </m:r>
                            <m:r>
                              <a:rPr lang="en-US" b="1" i="1">
                                <a:latin typeface="Cambria Math"/>
                              </a:rPr>
                              <m:t>𝟏</m:t>
                            </m:r>
                            <m:r>
                              <a:rPr lang="en-US" b="1" i="1">
                                <a:latin typeface="Cambria Math"/>
                              </a:rPr>
                              <m:t>−</m:t>
                            </m:r>
                            <m:r>
                              <a:rPr lang="en-US" b="1" i="1" smtClean="0">
                                <a:latin typeface="Cambria Math"/>
                              </a:rPr>
                              <m:t>𝟎</m:t>
                            </m:r>
                            <m:r>
                              <a:rPr lang="en-US" b="1" i="1">
                                <a:latin typeface="Cambria Math"/>
                                <a:ea typeface="Cambria Math"/>
                              </a:rPr>
                              <m:t>.</m:t>
                            </m:r>
                            <m:r>
                              <a:rPr lang="en-US" b="1" i="1">
                                <a:latin typeface="Cambria Math"/>
                                <a:ea typeface="Cambria Math"/>
                              </a:rPr>
                              <m:t>𝟎𝟒𝟕</m:t>
                            </m:r>
                            <m:r>
                              <a:rPr lang="en-US" b="1" i="1">
                                <a:latin typeface="Cambria Math"/>
                              </a:rPr>
                              <m:t>)</m:t>
                            </m:r>
                          </m:num>
                          <m:den>
                            <m:r>
                              <a:rPr lang="en-US" b="1" i="1" smtClean="0">
                                <a:latin typeface="Cambria Math"/>
                              </a:rPr>
                              <m:t>𝟐𝟒𝟐𝟔</m:t>
                            </m:r>
                          </m:den>
                        </m:f>
                      </m:e>
                    </m:rad>
                    <m:r>
                      <a:rPr lang="en-US" b="1" i="1" smtClean="0">
                        <a:latin typeface="Cambria Math"/>
                        <a:ea typeface="Cambria Math"/>
                      </a:rPr>
                      <m:t>=(</m:t>
                    </m:r>
                    <m:r>
                      <a:rPr lang="en-US" b="1" i="1" smtClean="0">
                        <a:latin typeface="Cambria Math"/>
                        <a:ea typeface="Cambria Math"/>
                      </a:rPr>
                      <m:t>𝟎</m:t>
                    </m:r>
                    <m:r>
                      <a:rPr lang="en-US" b="1" i="1" smtClean="0">
                        <a:latin typeface="Cambria Math"/>
                        <a:ea typeface="Cambria Math"/>
                      </a:rPr>
                      <m:t>.</m:t>
                    </m:r>
                    <m:r>
                      <a:rPr lang="en-US" b="1" i="1" smtClean="0">
                        <a:latin typeface="Cambria Math"/>
                        <a:ea typeface="Cambria Math"/>
                      </a:rPr>
                      <m:t>𝟎𝟑𝟗</m:t>
                    </m:r>
                    <m:r>
                      <a:rPr lang="en-US" b="1" i="1" smtClean="0">
                        <a:latin typeface="Cambria Math"/>
                        <a:ea typeface="Cambria Math"/>
                      </a:rPr>
                      <m:t>,</m:t>
                    </m:r>
                    <m:r>
                      <a:rPr lang="en-US" b="1" i="1" smtClean="0">
                        <a:latin typeface="Cambria Math"/>
                        <a:ea typeface="Cambria Math"/>
                      </a:rPr>
                      <m:t>𝟎</m:t>
                    </m:r>
                    <m:r>
                      <a:rPr lang="en-US" b="1" i="1" smtClean="0">
                        <a:latin typeface="Cambria Math"/>
                        <a:ea typeface="Cambria Math"/>
                      </a:rPr>
                      <m:t>.</m:t>
                    </m:r>
                    <m:r>
                      <a:rPr lang="en-US" b="1" i="1" smtClean="0">
                        <a:latin typeface="Cambria Math"/>
                        <a:ea typeface="Cambria Math"/>
                      </a:rPr>
                      <m:t>𝟎𝟓𝟓</m:t>
                    </m:r>
                    <m:r>
                      <a:rPr lang="en-US" b="1" i="1" smtClean="0">
                        <a:latin typeface="Cambria Math"/>
                        <a:ea typeface="Cambria Math"/>
                      </a:rPr>
                      <m:t>)</m:t>
                    </m:r>
                  </m:oMath>
                </a14:m>
                <a:endParaRPr lang="en-US" b="1" dirty="0" smtClean="0">
                  <a:cs typeface="Arial" pitchFamily="34" charset="0"/>
                </a:endParaRPr>
              </a:p>
              <a:p>
                <a:pPr>
                  <a:defRPr/>
                </a:pPr>
                <a:r>
                  <a:rPr lang="en-US" b="1" dirty="0" smtClean="0">
                    <a:cs typeface="Arial" pitchFamily="34" charset="0"/>
                  </a:rPr>
                  <a:t>We </a:t>
                </a:r>
                <a:r>
                  <a:rPr lang="en-US" b="1" dirty="0">
                    <a:cs typeface="Arial" pitchFamily="34" charset="0"/>
                  </a:rPr>
                  <a:t>are 95% confident that the true proportion </a:t>
                </a:r>
                <a:r>
                  <a:rPr lang="en-US" b="1" dirty="0" smtClean="0">
                    <a:cs typeface="Arial" pitchFamily="34" charset="0"/>
                  </a:rPr>
                  <a:t>of </a:t>
                </a:r>
                <a:r>
                  <a:rPr lang="en-US" b="1" dirty="0" smtClean="0"/>
                  <a:t>students </a:t>
                </a:r>
                <a:r>
                  <a:rPr lang="en-US" b="1" dirty="0"/>
                  <a:t>who cheat at medical school </a:t>
                </a:r>
                <a:r>
                  <a:rPr lang="en-US" b="1" dirty="0" smtClean="0"/>
                  <a:t>is </a:t>
                </a:r>
                <a:r>
                  <a:rPr lang="en-US" b="1" dirty="0" smtClean="0">
                    <a:cs typeface="Arial" pitchFamily="34" charset="0"/>
                  </a:rPr>
                  <a:t>between 0.039 </a:t>
                </a:r>
                <a:r>
                  <a:rPr lang="en-US" b="1" dirty="0">
                    <a:cs typeface="Arial" pitchFamily="34" charset="0"/>
                  </a:rPr>
                  <a:t>and </a:t>
                </a:r>
                <a:r>
                  <a:rPr lang="en-US" b="1" dirty="0" smtClean="0">
                    <a:cs typeface="Arial" pitchFamily="34" charset="0"/>
                  </a:rPr>
                  <a:t>0.055.</a:t>
                </a:r>
                <a:endParaRPr lang="en-US" b="1" dirty="0">
                  <a:cs typeface="Arial" pitchFamily="34" charset="0"/>
                </a:endParaRPr>
              </a:p>
            </p:txBody>
          </p:sp>
        </mc:Choice>
        <mc:Fallback xmlns="">
          <p:sp>
            <p:nvSpPr>
              <p:cNvPr id="7171" name="Rectangle 3"/>
              <p:cNvSpPr txBox="1">
                <a:spLocks noRot="1" noChangeAspect="1" noMove="1" noResize="1" noEditPoints="1" noAdjustHandles="1" noChangeArrowheads="1" noChangeShapeType="1" noTextEdit="1"/>
              </p:cNvSpPr>
              <p:nvPr/>
            </p:nvSpPr>
            <p:spPr bwMode="auto">
              <a:xfrm>
                <a:off x="304800" y="1219200"/>
                <a:ext cx="8763000" cy="5410200"/>
              </a:xfrm>
              <a:prstGeom prst="rect">
                <a:avLst/>
              </a:prstGeom>
              <a:blipFill rotWithShape="1">
                <a:blip r:embed="rId3"/>
                <a:stretch>
                  <a:fillRect l="-556" t="-563" r="-765" b="-2477"/>
                </a:stretch>
              </a:blipFill>
              <a:ln w="9525">
                <a:noFill/>
                <a:miter lim="800000"/>
                <a:headEnd/>
                <a:tailEnd/>
              </a:ln>
            </p:spPr>
            <p:txBody>
              <a:bodyPr/>
              <a:lstStyle/>
              <a:p>
                <a:r>
                  <a:rPr lang="en-US">
                    <a:noFill/>
                  </a:rPr>
                  <a:t> </a:t>
                </a:r>
              </a:p>
            </p:txBody>
          </p:sp>
        </mc:Fallback>
      </mc:AlternateContent>
      <p:sp>
        <p:nvSpPr>
          <p:cNvPr id="9219" name="Title 1"/>
          <p:cNvSpPr>
            <a:spLocks noGrp="1"/>
          </p:cNvSpPr>
          <p:nvPr>
            <p:ph type="title" idx="4294967295"/>
          </p:nvPr>
        </p:nvSpPr>
        <p:spPr/>
        <p:txBody>
          <a:bodyPr/>
          <a:lstStyle/>
          <a:p>
            <a:pPr marL="342900" indent="-342900">
              <a:spcBef>
                <a:spcPct val="20000"/>
              </a:spcBef>
            </a:pPr>
            <a:r>
              <a:rPr lang="en-US" smtClean="0"/>
              <a:t>Confidence Interval (Example)</a:t>
            </a:r>
          </a:p>
        </p:txBody>
      </p:sp>
    </p:spTree>
    <p:extLst>
      <p:ext uri="{BB962C8B-B14F-4D97-AF65-F5344CB8AC3E}">
        <p14:creationId xmlns:p14="http://schemas.microsoft.com/office/powerpoint/2010/main" val="341897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p:txBody>
          <a:bodyPr/>
          <a:lstStyle/>
          <a:p>
            <a:pPr marL="342900" indent="-342900">
              <a:spcBef>
                <a:spcPct val="20000"/>
              </a:spcBef>
            </a:pPr>
            <a:r>
              <a:rPr lang="en-US" dirty="0" smtClean="0"/>
              <a:t>Sample Size Calculations</a:t>
            </a:r>
          </a:p>
        </p:txBody>
      </p:sp>
      <mc:AlternateContent xmlns:mc="http://schemas.openxmlformats.org/markup-compatibility/2006" xmlns:a14="http://schemas.microsoft.com/office/drawing/2010/main">
        <mc:Choice Requires="a14">
          <p:sp>
            <p:nvSpPr>
              <p:cNvPr id="9221" name="Rectangle 3"/>
              <p:cNvSpPr txBox="1">
                <a:spLocks noChangeArrowheads="1"/>
              </p:cNvSpPr>
              <p:nvPr/>
            </p:nvSpPr>
            <p:spPr bwMode="auto">
              <a:xfrm>
                <a:off x="152400" y="1295400"/>
                <a:ext cx="8839200" cy="5486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800100" indent="-34290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1C5696"/>
                  </a:buClr>
                  <a:buSzPct val="80000"/>
                  <a:buFont typeface="Arial" pitchFamily="34" charset="0"/>
                  <a:buChar char="•"/>
                </a:pPr>
                <a:endParaRPr lang="en-US" sz="2000" dirty="0" smtClean="0"/>
              </a:p>
              <a:p>
                <a:pPr>
                  <a:spcBef>
                    <a:spcPct val="20000"/>
                  </a:spcBef>
                  <a:buClr>
                    <a:srgbClr val="1C5696"/>
                  </a:buClr>
                  <a:buSzPct val="80000"/>
                  <a:buFont typeface="Arial" pitchFamily="34" charset="0"/>
                  <a:buChar char="•"/>
                </a:pPr>
                <a:r>
                  <a:rPr lang="en-US" dirty="0"/>
                  <a:t>The sample size required to estimate the population proportion with the level of confidence (1-</a:t>
                </a:r>
                <a:r>
                  <a:rPr lang="el-GR" dirty="0"/>
                  <a:t>α</a:t>
                </a:r>
                <a:r>
                  <a:rPr lang="en-US" dirty="0"/>
                  <a:t>) *100%, with a specified margin or error, m, is given by</a:t>
                </a:r>
                <a:r>
                  <a:rPr lang="en-US" dirty="0" smtClean="0"/>
                  <a:t>:</a:t>
                </a:r>
              </a:p>
              <a:p>
                <a:pPr marL="0" indent="0">
                  <a:spcBef>
                    <a:spcPct val="20000"/>
                  </a:spcBef>
                  <a:buClr>
                    <a:srgbClr val="1C5696"/>
                  </a:buClr>
                  <a:buSzPct val="80000"/>
                </a:pPr>
                <a14:m>
                  <m:oMathPara xmlns:m="http://schemas.openxmlformats.org/officeDocument/2006/math">
                    <m:oMathParaPr>
                      <m:jc m:val="centerGroup"/>
                    </m:oMathParaPr>
                    <m:oMath xmlns:m="http://schemas.openxmlformats.org/officeDocument/2006/math">
                      <m:r>
                        <a:rPr lang="en-US" b="0" i="1" smtClean="0">
                          <a:latin typeface="Cambria Math"/>
                        </a:rPr>
                        <m:t>𝑛</m:t>
                      </m:r>
                      <m:r>
                        <a:rPr lang="en-US" b="0" i="1" smtClean="0">
                          <a:latin typeface="Cambria Math"/>
                        </a:rPr>
                        <m:t>=</m:t>
                      </m:r>
                      <m:sSup>
                        <m:sSupPr>
                          <m:ctrlPr>
                            <a:rPr lang="en-US" b="0" i="1" smtClean="0">
                              <a:latin typeface="Cambria Math"/>
                            </a:rPr>
                          </m:ctrlPr>
                        </m:sSupPr>
                        <m:e>
                          <m:d>
                            <m:dPr>
                              <m:ctrlPr>
                                <a:rPr lang="en-US" b="0" i="1" smtClean="0">
                                  <a:latin typeface="Cambria Math"/>
                                </a:rPr>
                              </m:ctrlPr>
                            </m:dPr>
                            <m:e>
                              <m:f>
                                <m:fPr>
                                  <m:ctrlPr>
                                    <a:rPr lang="en-US" b="0" i="1" smtClean="0">
                                      <a:latin typeface="Cambria Math"/>
                                    </a:rPr>
                                  </m:ctrlPr>
                                </m:fPr>
                                <m:num>
                                  <m:sSup>
                                    <m:sSupPr>
                                      <m:ctrlPr>
                                        <a:rPr lang="en-US" b="0" i="1" smtClean="0">
                                          <a:latin typeface="Cambria Math"/>
                                        </a:rPr>
                                      </m:ctrlPr>
                                    </m:sSupPr>
                                    <m:e>
                                      <m:r>
                                        <a:rPr lang="en-US" b="0" i="1" smtClean="0">
                                          <a:latin typeface="Cambria Math"/>
                                        </a:rPr>
                                        <m:t>𝑧</m:t>
                                      </m:r>
                                    </m:e>
                                    <m:sup>
                                      <m:r>
                                        <a:rPr lang="en-US" b="0" i="1" smtClean="0">
                                          <a:latin typeface="Cambria Math"/>
                                        </a:rPr>
                                        <m:t>∗</m:t>
                                      </m:r>
                                    </m:sup>
                                  </m:sSup>
                                </m:num>
                                <m:den>
                                  <m:r>
                                    <a:rPr lang="en-US" b="0" i="1" smtClean="0">
                                      <a:latin typeface="Cambria Math"/>
                                    </a:rPr>
                                    <m:t>𝑚</m:t>
                                  </m:r>
                                </m:den>
                              </m:f>
                            </m:e>
                          </m:d>
                        </m:e>
                        <m:sup>
                          <m:r>
                            <a:rPr lang="en-US" b="0" i="1" smtClean="0">
                              <a:latin typeface="Cambria Math"/>
                            </a:rPr>
                            <m:t>2</m:t>
                          </m:r>
                        </m:sup>
                      </m:sSup>
                      <m:sSup>
                        <m:sSupPr>
                          <m:ctrlPr>
                            <a:rPr lang="en-US" i="1">
                              <a:latin typeface="Cambria Math"/>
                            </a:rPr>
                          </m:ctrlPr>
                        </m:sSupPr>
                        <m:e>
                          <m:r>
                            <a:rPr lang="en-US" b="0" i="1" smtClean="0">
                              <a:latin typeface="Cambria Math"/>
                            </a:rPr>
                            <m:t>𝑝</m:t>
                          </m:r>
                        </m:e>
                        <m:sup>
                          <m:r>
                            <a:rPr lang="en-US" i="1">
                              <a:latin typeface="Cambria Math"/>
                            </a:rPr>
                            <m:t>∗</m:t>
                          </m:r>
                        </m:sup>
                      </m:sSup>
                      <m:d>
                        <m:dPr>
                          <m:ctrlPr>
                            <a:rPr lang="en-US" b="0" i="1" smtClean="0">
                              <a:latin typeface="Cambria Math"/>
                            </a:rPr>
                          </m:ctrlPr>
                        </m:dPr>
                        <m:e>
                          <m:r>
                            <a:rPr lang="en-US" b="0" i="1" smtClean="0">
                              <a:latin typeface="Cambria Math"/>
                            </a:rPr>
                            <m:t>1−</m:t>
                          </m:r>
                          <m:sSup>
                            <m:sSupPr>
                              <m:ctrlPr>
                                <a:rPr lang="en-US" i="1">
                                  <a:latin typeface="Cambria Math"/>
                                </a:rPr>
                              </m:ctrlPr>
                            </m:sSupPr>
                            <m:e>
                              <m:r>
                                <a:rPr lang="en-US" i="1">
                                  <a:latin typeface="Cambria Math"/>
                                </a:rPr>
                                <m:t>𝑝</m:t>
                              </m:r>
                            </m:e>
                            <m:sup>
                              <m:r>
                                <a:rPr lang="en-US" i="1">
                                  <a:latin typeface="Cambria Math"/>
                                </a:rPr>
                                <m:t>∗</m:t>
                              </m:r>
                            </m:sup>
                          </m:sSup>
                        </m:e>
                      </m:d>
                      <m:r>
                        <a:rPr lang="en-US" b="0" i="1" smtClean="0">
                          <a:latin typeface="Cambria Math"/>
                        </a:rPr>
                        <m:t>  −</m:t>
                      </m:r>
                      <m:r>
                        <a:rPr lang="en-US" b="0" i="1" smtClean="0">
                          <a:latin typeface="Cambria Math"/>
                        </a:rPr>
                        <m:t>𝑖𝑓</m:t>
                      </m:r>
                      <m:r>
                        <a:rPr lang="en-US" b="0" i="1" smtClean="0">
                          <a:latin typeface="Cambria Math"/>
                        </a:rPr>
                        <m:t> </m:t>
                      </m:r>
                      <m:r>
                        <a:rPr lang="en-US" b="0" i="1" smtClean="0">
                          <a:latin typeface="Cambria Math"/>
                        </a:rPr>
                        <m:t>𝑤𝑒</m:t>
                      </m:r>
                      <m:r>
                        <a:rPr lang="en-US" b="0" i="1" smtClean="0">
                          <a:latin typeface="Cambria Math"/>
                        </a:rPr>
                        <m:t> </m:t>
                      </m:r>
                      <m:r>
                        <a:rPr lang="en-US" b="0" i="1" smtClean="0">
                          <a:latin typeface="Cambria Math"/>
                        </a:rPr>
                        <m:t>h𝑎𝑣𝑒</m:t>
                      </m:r>
                      <m:r>
                        <a:rPr lang="en-US" b="0" i="1" smtClean="0">
                          <a:latin typeface="Cambria Math"/>
                        </a:rPr>
                        <m:t> </m:t>
                      </m:r>
                      <m:r>
                        <a:rPr lang="en-US" b="0" i="1" smtClean="0">
                          <a:latin typeface="Cambria Math"/>
                        </a:rPr>
                        <m:t>𝑜𝑓</m:t>
                      </m:r>
                      <m:r>
                        <a:rPr lang="en-US" b="0" i="1" smtClean="0">
                          <a:latin typeface="Cambria Math"/>
                        </a:rPr>
                        <m:t> </m:t>
                      </m:r>
                      <m:r>
                        <a:rPr lang="en-US" b="0" i="1" smtClean="0">
                          <a:latin typeface="Cambria Math"/>
                        </a:rPr>
                        <m:t>𝑝𝑟𝑖𝑜𝑟</m:t>
                      </m:r>
                      <m:r>
                        <a:rPr lang="en-US" b="0" i="1" smtClean="0">
                          <a:latin typeface="Cambria Math"/>
                        </a:rPr>
                        <m:t> </m:t>
                      </m:r>
                      <m:r>
                        <a:rPr lang="en-US" b="0" i="1" smtClean="0">
                          <a:latin typeface="Cambria Math"/>
                        </a:rPr>
                        <m:t>𝑒𝑠𝑡𝑖𝑚𝑎𝑡𝑒</m:t>
                      </m:r>
                      <m:r>
                        <a:rPr lang="en-US" b="0" i="1" smtClean="0">
                          <a:latin typeface="Cambria Math"/>
                        </a:rPr>
                        <m:t> </m:t>
                      </m:r>
                      <m:r>
                        <a:rPr lang="en-US" b="0" i="1" smtClean="0">
                          <a:latin typeface="Cambria Math"/>
                        </a:rPr>
                        <m:t>𝑓𝑜𝑟</m:t>
                      </m:r>
                      <m:r>
                        <a:rPr lang="en-US" b="0" i="1" smtClean="0">
                          <a:latin typeface="Cambria Math"/>
                        </a:rPr>
                        <m:t> </m:t>
                      </m:r>
                      <m:r>
                        <a:rPr lang="en-US" b="0" i="1" smtClean="0">
                          <a:latin typeface="Cambria Math"/>
                        </a:rPr>
                        <m:t>𝑝</m:t>
                      </m:r>
                      <m:r>
                        <a:rPr lang="en-US" b="0" i="0" smtClean="0">
                          <a:latin typeface="Cambria Math"/>
                        </a:rPr>
                        <m:t> (</m:t>
                      </m:r>
                      <m:sSup>
                        <m:sSupPr>
                          <m:ctrlPr>
                            <a:rPr lang="en-US" b="0" i="1" smtClean="0">
                              <a:latin typeface="Cambria Math"/>
                            </a:rPr>
                          </m:ctrlPr>
                        </m:sSupPr>
                        <m:e>
                          <m:r>
                            <a:rPr lang="en-US" b="0" i="1" smtClean="0">
                              <a:latin typeface="Cambria Math"/>
                            </a:rPr>
                            <m:t>𝑝</m:t>
                          </m:r>
                        </m:e>
                        <m:sup>
                          <m:r>
                            <a:rPr lang="en-US" b="0" i="1" smtClean="0">
                              <a:latin typeface="Cambria Math"/>
                            </a:rPr>
                            <m:t>∗</m:t>
                          </m:r>
                        </m:sup>
                      </m:sSup>
                      <m:r>
                        <a:rPr lang="en-US" b="0" i="1" smtClean="0">
                          <a:latin typeface="Cambria Math"/>
                        </a:rPr>
                        <m:t>)</m:t>
                      </m:r>
                    </m:oMath>
                  </m:oMathPara>
                </a14:m>
                <a:endParaRPr lang="en-US" dirty="0"/>
              </a:p>
              <a:p>
                <a:pPr marL="0" indent="0">
                  <a:spcBef>
                    <a:spcPct val="20000"/>
                  </a:spcBef>
                  <a:buClr>
                    <a:srgbClr val="1C5696"/>
                  </a:buClr>
                  <a:buSzPct val="80000"/>
                </a:pPr>
                <a14:m>
                  <m:oMathPara xmlns:m="http://schemas.openxmlformats.org/officeDocument/2006/math">
                    <m:oMathParaPr>
                      <m:jc m:val="centerGroup"/>
                    </m:oMathParaPr>
                    <m:oMath xmlns:m="http://schemas.openxmlformats.org/officeDocument/2006/math">
                      <m:r>
                        <a:rPr lang="en-US" i="1">
                          <a:latin typeface="Cambria Math"/>
                        </a:rPr>
                        <m:t>𝑛</m:t>
                      </m:r>
                      <m:r>
                        <a:rPr lang="en-US" i="1">
                          <a:latin typeface="Cambria Math"/>
                        </a:rPr>
                        <m:t>=</m:t>
                      </m:r>
                      <m:sSup>
                        <m:sSupPr>
                          <m:ctrlPr>
                            <a:rPr lang="en-US" i="1">
                              <a:latin typeface="Cambria Math"/>
                            </a:rPr>
                          </m:ctrlPr>
                        </m:sSupPr>
                        <m:e>
                          <m:d>
                            <m:dPr>
                              <m:ctrlPr>
                                <a:rPr lang="en-US" i="1">
                                  <a:latin typeface="Cambria Math"/>
                                </a:rPr>
                              </m:ctrlPr>
                            </m:dPr>
                            <m:e>
                              <m:f>
                                <m:fPr>
                                  <m:ctrlPr>
                                    <a:rPr lang="en-US" i="1">
                                      <a:latin typeface="Cambria Math"/>
                                    </a:rPr>
                                  </m:ctrlPr>
                                </m:fPr>
                                <m:num>
                                  <m:sSup>
                                    <m:sSupPr>
                                      <m:ctrlPr>
                                        <a:rPr lang="en-US" i="1">
                                          <a:latin typeface="Cambria Math"/>
                                        </a:rPr>
                                      </m:ctrlPr>
                                    </m:sSupPr>
                                    <m:e>
                                      <m:r>
                                        <a:rPr lang="en-US" i="1">
                                          <a:latin typeface="Cambria Math"/>
                                        </a:rPr>
                                        <m:t>𝑧</m:t>
                                      </m:r>
                                    </m:e>
                                    <m:sup>
                                      <m:r>
                                        <a:rPr lang="en-US" i="1">
                                          <a:latin typeface="Cambria Math"/>
                                        </a:rPr>
                                        <m:t>∗</m:t>
                                      </m:r>
                                    </m:sup>
                                  </m:sSup>
                                </m:num>
                                <m:den>
                                  <m:r>
                                    <a:rPr lang="en-US" b="0" i="1" smtClean="0">
                                      <a:latin typeface="Cambria Math"/>
                                    </a:rPr>
                                    <m:t>2</m:t>
                                  </m:r>
                                  <m:r>
                                    <a:rPr lang="en-US" i="1">
                                      <a:latin typeface="Cambria Math"/>
                                    </a:rPr>
                                    <m:t>𝑚</m:t>
                                  </m:r>
                                </m:den>
                              </m:f>
                            </m:e>
                          </m:d>
                        </m:e>
                        <m:sup>
                          <m:r>
                            <a:rPr lang="en-US" i="1">
                              <a:latin typeface="Cambria Math"/>
                            </a:rPr>
                            <m:t>2</m:t>
                          </m:r>
                        </m:sup>
                      </m:sSup>
                      <m:r>
                        <a:rPr lang="en-US" i="1">
                          <a:latin typeface="Cambria Math"/>
                        </a:rPr>
                        <m:t>−</m:t>
                      </m:r>
                      <m:r>
                        <a:rPr lang="en-US" i="1">
                          <a:latin typeface="Cambria Math"/>
                        </a:rPr>
                        <m:t>𝑖𝑓</m:t>
                      </m:r>
                      <m:r>
                        <a:rPr lang="en-US" i="1">
                          <a:latin typeface="Cambria Math"/>
                        </a:rPr>
                        <m:t> </m:t>
                      </m:r>
                      <m:r>
                        <a:rPr lang="en-US" i="1">
                          <a:latin typeface="Cambria Math"/>
                        </a:rPr>
                        <m:t>𝑤𝑒</m:t>
                      </m:r>
                      <m:r>
                        <a:rPr lang="en-US" i="1">
                          <a:latin typeface="Cambria Math"/>
                        </a:rPr>
                        <m:t> </m:t>
                      </m:r>
                      <m:r>
                        <a:rPr lang="en-US" b="0" i="1" smtClean="0">
                          <a:latin typeface="Cambria Math"/>
                        </a:rPr>
                        <m:t>𝑑𝑜</m:t>
                      </m:r>
                      <m:sSup>
                        <m:sSupPr>
                          <m:ctrlPr>
                            <a:rPr lang="en-US" b="0" i="1" smtClean="0">
                              <a:latin typeface="Cambria Math"/>
                            </a:rPr>
                          </m:ctrlPr>
                        </m:sSupPr>
                        <m:e>
                          <m:r>
                            <a:rPr lang="en-US" b="0" i="1" smtClean="0">
                              <a:latin typeface="Cambria Math"/>
                            </a:rPr>
                            <m:t>𝑛</m:t>
                          </m:r>
                        </m:e>
                        <m:sup>
                          <m:r>
                            <a:rPr lang="en-US" b="0" i="1" smtClean="0">
                              <a:latin typeface="Cambria Math"/>
                            </a:rPr>
                            <m:t>′</m:t>
                          </m:r>
                        </m:sup>
                      </m:sSup>
                      <m:r>
                        <a:rPr lang="en-US" b="0" i="1" smtClean="0">
                          <a:latin typeface="Cambria Math"/>
                        </a:rPr>
                        <m:t>𝑡</m:t>
                      </m:r>
                      <m:r>
                        <a:rPr lang="en-US" b="0" i="1" smtClean="0">
                          <a:latin typeface="Cambria Math"/>
                        </a:rPr>
                        <m:t> </m:t>
                      </m:r>
                      <m:r>
                        <a:rPr lang="en-US" i="1">
                          <a:latin typeface="Cambria Math"/>
                        </a:rPr>
                        <m:t>h𝑎𝑣𝑒</m:t>
                      </m:r>
                      <m:r>
                        <a:rPr lang="en-US" i="1">
                          <a:latin typeface="Cambria Math"/>
                        </a:rPr>
                        <m:t> </m:t>
                      </m:r>
                      <m:r>
                        <a:rPr lang="en-US" i="1">
                          <a:latin typeface="Cambria Math"/>
                        </a:rPr>
                        <m:t>𝑜𝑓</m:t>
                      </m:r>
                      <m:r>
                        <a:rPr lang="en-US" i="1">
                          <a:latin typeface="Cambria Math"/>
                        </a:rPr>
                        <m:t> </m:t>
                      </m:r>
                      <m:r>
                        <a:rPr lang="en-US" i="1">
                          <a:latin typeface="Cambria Math"/>
                        </a:rPr>
                        <m:t>𝑝𝑟𝑖𝑜𝑟</m:t>
                      </m:r>
                      <m:r>
                        <a:rPr lang="en-US" i="1">
                          <a:latin typeface="Cambria Math"/>
                        </a:rPr>
                        <m:t> </m:t>
                      </m:r>
                      <m:r>
                        <a:rPr lang="en-US" i="1">
                          <a:latin typeface="Cambria Math"/>
                        </a:rPr>
                        <m:t>𝑒𝑠𝑡𝑖𝑚𝑎𝑡𝑒</m:t>
                      </m:r>
                      <m:r>
                        <a:rPr lang="en-US" i="1">
                          <a:latin typeface="Cambria Math"/>
                        </a:rPr>
                        <m:t> </m:t>
                      </m:r>
                      <m:r>
                        <a:rPr lang="en-US" i="1">
                          <a:latin typeface="Cambria Math"/>
                        </a:rPr>
                        <m:t>𝑓𝑜𝑟</m:t>
                      </m:r>
                      <m:r>
                        <a:rPr lang="en-US" i="1">
                          <a:latin typeface="Cambria Math"/>
                        </a:rPr>
                        <m:t> </m:t>
                      </m:r>
                      <m:r>
                        <a:rPr lang="en-US" i="1">
                          <a:latin typeface="Cambria Math"/>
                        </a:rPr>
                        <m:t>𝑝</m:t>
                      </m:r>
                      <m:r>
                        <a:rPr lang="en-US" b="0" i="0" smtClean="0">
                          <a:latin typeface="Cambria Math"/>
                        </a:rPr>
                        <m:t> </m:t>
                      </m:r>
                      <m:r>
                        <a:rPr lang="en-US">
                          <a:latin typeface="Cambria Math"/>
                        </a:rPr>
                        <m:t>(</m:t>
                      </m:r>
                      <m:sSup>
                        <m:sSupPr>
                          <m:ctrlPr>
                            <a:rPr lang="en-US" i="1">
                              <a:latin typeface="Cambria Math"/>
                            </a:rPr>
                          </m:ctrlPr>
                        </m:sSupPr>
                        <m:e>
                          <m:r>
                            <a:rPr lang="en-US" i="1">
                              <a:latin typeface="Cambria Math"/>
                            </a:rPr>
                            <m:t>𝑝</m:t>
                          </m:r>
                        </m:e>
                        <m:sup>
                          <m:r>
                            <a:rPr lang="en-US" i="1">
                              <a:latin typeface="Cambria Math"/>
                            </a:rPr>
                            <m:t>∗</m:t>
                          </m:r>
                        </m:sup>
                      </m:sSup>
                      <m:r>
                        <a:rPr lang="en-US" i="1">
                          <a:latin typeface="Cambria Math"/>
                        </a:rPr>
                        <m:t>)</m:t>
                      </m:r>
                    </m:oMath>
                  </m:oMathPara>
                </a14:m>
                <a:endParaRPr lang="en-US" dirty="0"/>
              </a:p>
              <a:p>
                <a:pPr>
                  <a:spcBef>
                    <a:spcPct val="20000"/>
                  </a:spcBef>
                  <a:buClr>
                    <a:srgbClr val="1C5696"/>
                  </a:buClr>
                  <a:buSzPct val="80000"/>
                  <a:buFont typeface="Arial" pitchFamily="34" charset="0"/>
                  <a:buChar char="•"/>
                </a:pPr>
                <a:endParaRPr lang="en-US" dirty="0"/>
              </a:p>
              <a:p>
                <a:pPr>
                  <a:spcBef>
                    <a:spcPct val="20000"/>
                  </a:spcBef>
                  <a:buClr>
                    <a:srgbClr val="1C5696"/>
                  </a:buClr>
                  <a:buSzPct val="80000"/>
                  <a:buFont typeface="Arial" pitchFamily="34" charset="0"/>
                  <a:buChar char="•"/>
                </a:pPr>
                <a:r>
                  <a:rPr lang="en-US" dirty="0" smtClean="0"/>
                  <a:t>Example: Desired Margin of Error of 0.03 or 3% with 95% conf. for the Prop 8 problem where the prior estimate of p is 0.60:</a:t>
                </a:r>
                <a:endParaRPr lang="en-US" dirty="0"/>
              </a:p>
              <a:p>
                <a:pPr lvl="1">
                  <a:spcBef>
                    <a:spcPct val="20000"/>
                  </a:spcBef>
                  <a:buClr>
                    <a:srgbClr val="1C5696"/>
                  </a:buClr>
                  <a:buSzPct val="80000"/>
                  <a:buFont typeface="Arial" pitchFamily="34" charset="0"/>
                  <a:buChar char="•"/>
                </a:pPr>
                <a14:m>
                  <m:oMath xmlns:m="http://schemas.openxmlformats.org/officeDocument/2006/math">
                    <m:r>
                      <a:rPr lang="en-US" b="0" i="1" smtClean="0">
                        <a:latin typeface="Cambria Math"/>
                      </a:rPr>
                      <m:t>𝑛</m:t>
                    </m:r>
                    <m:r>
                      <a:rPr lang="en-US" b="0" i="1" smtClean="0">
                        <a:latin typeface="Cambria Math"/>
                      </a:rPr>
                      <m:t>=</m:t>
                    </m:r>
                    <m:sSup>
                      <m:sSupPr>
                        <m:ctrlPr>
                          <a:rPr lang="en-US" b="0" i="1" smtClean="0">
                            <a:latin typeface="Cambria Math"/>
                          </a:rPr>
                        </m:ctrlPr>
                      </m:sSupPr>
                      <m:e>
                        <m:d>
                          <m:dPr>
                            <m:ctrlPr>
                              <a:rPr lang="en-US" b="0" i="1" smtClean="0">
                                <a:latin typeface="Cambria Math"/>
                              </a:rPr>
                            </m:ctrlPr>
                          </m:dPr>
                          <m:e>
                            <m:f>
                              <m:fPr>
                                <m:ctrlPr>
                                  <a:rPr lang="en-US" b="0" i="1" smtClean="0">
                                    <a:latin typeface="Cambria Math"/>
                                  </a:rPr>
                                </m:ctrlPr>
                              </m:fPr>
                              <m:num>
                                <m:r>
                                  <a:rPr lang="en-US" b="0" i="1" smtClean="0">
                                    <a:latin typeface="Cambria Math"/>
                                  </a:rPr>
                                  <m:t>1.96</m:t>
                                </m:r>
                              </m:num>
                              <m:den>
                                <m:r>
                                  <a:rPr lang="en-US" b="0" i="1" smtClean="0">
                                    <a:latin typeface="Cambria Math"/>
                                  </a:rPr>
                                  <m:t>0.03</m:t>
                                </m:r>
                              </m:den>
                            </m:f>
                          </m:e>
                        </m:d>
                      </m:e>
                      <m:sup>
                        <m:r>
                          <a:rPr lang="en-US" b="0" i="1" smtClean="0">
                            <a:latin typeface="Cambria Math"/>
                          </a:rPr>
                          <m:t>2</m:t>
                        </m:r>
                      </m:sup>
                    </m:sSup>
                    <m:r>
                      <a:rPr lang="en-US" b="0" i="1" smtClean="0">
                        <a:latin typeface="Cambria Math"/>
                      </a:rPr>
                      <m:t>0.6∗</m:t>
                    </m:r>
                    <m:d>
                      <m:dPr>
                        <m:ctrlPr>
                          <a:rPr lang="en-US" b="0" i="1" smtClean="0">
                            <a:latin typeface="Cambria Math"/>
                          </a:rPr>
                        </m:ctrlPr>
                      </m:dPr>
                      <m:e>
                        <m:r>
                          <a:rPr lang="en-US" b="0" i="1" smtClean="0">
                            <a:latin typeface="Cambria Math"/>
                          </a:rPr>
                          <m:t>1−0.60</m:t>
                        </m:r>
                      </m:e>
                    </m:d>
                    <m:r>
                      <a:rPr lang="en-US" b="0" i="1" smtClean="0">
                        <a:latin typeface="Cambria Math"/>
                      </a:rPr>
                      <m:t>=1024.43 </m:t>
                    </m:r>
                    <m:r>
                      <a:rPr lang="en-US" b="0" i="1" smtClean="0">
                        <a:latin typeface="Cambria Math"/>
                      </a:rPr>
                      <m:t>𝑟𝑜𝑢𝑛𝑑</m:t>
                    </m:r>
                    <m:r>
                      <a:rPr lang="en-US" b="0" i="1" smtClean="0">
                        <a:latin typeface="Cambria Math"/>
                      </a:rPr>
                      <m:t> </m:t>
                    </m:r>
                    <m:r>
                      <a:rPr lang="en-US" b="0" i="1" smtClean="0">
                        <a:latin typeface="Cambria Math"/>
                      </a:rPr>
                      <m:t>𝑢𝑝</m:t>
                    </m:r>
                    <m:r>
                      <a:rPr lang="en-US" b="0" i="1" smtClean="0">
                        <a:latin typeface="Cambria Math"/>
                      </a:rPr>
                      <m:t> </m:t>
                    </m:r>
                    <m:r>
                      <a:rPr lang="en-US" b="0" i="1" smtClean="0">
                        <a:latin typeface="Cambria Math"/>
                      </a:rPr>
                      <m:t>𝑡𝑜</m:t>
                    </m:r>
                    <m:r>
                      <a:rPr lang="en-US" b="0" i="1" smtClean="0">
                        <a:latin typeface="Cambria Math"/>
                      </a:rPr>
                      <m:t> 1025</m:t>
                    </m:r>
                  </m:oMath>
                </a14:m>
                <a:endParaRPr lang="en-US" b="0" dirty="0" smtClean="0"/>
              </a:p>
              <a:p>
                <a:pPr>
                  <a:spcBef>
                    <a:spcPct val="20000"/>
                  </a:spcBef>
                  <a:buClr>
                    <a:srgbClr val="1C5696"/>
                  </a:buClr>
                  <a:buSzPct val="80000"/>
                  <a:buFont typeface="Arial" pitchFamily="34" charset="0"/>
                  <a:buChar char="•"/>
                </a:pPr>
                <a:r>
                  <a:rPr lang="en-US" dirty="0"/>
                  <a:t>Example: Desired Margin of Error of 0.03 or 3% with 95% conf. for the Prop 8 problem where </a:t>
                </a:r>
                <a:r>
                  <a:rPr lang="en-US" dirty="0" smtClean="0"/>
                  <a:t>there is no </a:t>
                </a:r>
                <a:r>
                  <a:rPr lang="en-US" dirty="0"/>
                  <a:t>prior estimate of </a:t>
                </a:r>
                <a:r>
                  <a:rPr lang="en-US" dirty="0" smtClean="0"/>
                  <a:t>p:</a:t>
                </a:r>
                <a:endParaRPr lang="en-US" dirty="0"/>
              </a:p>
              <a:p>
                <a:pPr lvl="1">
                  <a:spcBef>
                    <a:spcPct val="20000"/>
                  </a:spcBef>
                  <a:buClr>
                    <a:srgbClr val="1C5696"/>
                  </a:buClr>
                  <a:buSzPct val="80000"/>
                  <a:buFont typeface="Arial" pitchFamily="34" charset="0"/>
                  <a:buChar char="•"/>
                </a:pPr>
                <a14:m>
                  <m:oMath xmlns:m="http://schemas.openxmlformats.org/officeDocument/2006/math">
                    <m:r>
                      <a:rPr lang="en-US" i="1">
                        <a:latin typeface="Cambria Math"/>
                      </a:rPr>
                      <m:t>𝑛</m:t>
                    </m:r>
                    <m:r>
                      <a:rPr lang="en-US" i="1">
                        <a:latin typeface="Cambria Math"/>
                      </a:rPr>
                      <m:t>=</m:t>
                    </m:r>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1.96</m:t>
                                </m:r>
                              </m:num>
                              <m:den>
                                <m:r>
                                  <a:rPr lang="en-US" b="0" i="1" smtClean="0">
                                    <a:latin typeface="Cambria Math"/>
                                  </a:rPr>
                                  <m:t>2∗</m:t>
                                </m:r>
                                <m:r>
                                  <a:rPr lang="en-US" i="1">
                                    <a:latin typeface="Cambria Math"/>
                                  </a:rPr>
                                  <m:t>0.03</m:t>
                                </m:r>
                              </m:den>
                            </m:f>
                          </m:e>
                        </m:d>
                      </m:e>
                      <m:sup>
                        <m:r>
                          <a:rPr lang="en-US" i="1">
                            <a:latin typeface="Cambria Math"/>
                          </a:rPr>
                          <m:t>2</m:t>
                        </m:r>
                      </m:sup>
                    </m:sSup>
                    <m:r>
                      <a:rPr lang="en-US" b="0" i="1" smtClean="0">
                        <a:latin typeface="Cambria Math"/>
                      </a:rPr>
                      <m:t>=</m:t>
                    </m:r>
                    <m:r>
                      <a:rPr lang="en-US" i="1">
                        <a:latin typeface="Cambria Math"/>
                      </a:rPr>
                      <m:t>106</m:t>
                    </m:r>
                    <m:r>
                      <a:rPr lang="en-US" b="0" i="1" smtClean="0">
                        <a:latin typeface="Cambria Math"/>
                      </a:rPr>
                      <m:t>7.11</m:t>
                    </m:r>
                    <m:r>
                      <a:rPr lang="en-US" b="0" i="0" smtClean="0">
                        <a:latin typeface="Cambria Math"/>
                      </a:rPr>
                      <m:t>  </m:t>
                    </m:r>
                    <m:r>
                      <m:rPr>
                        <m:sty m:val="p"/>
                      </m:rPr>
                      <a:rPr lang="en-US" b="0" i="0" smtClean="0">
                        <a:latin typeface="Cambria Math"/>
                      </a:rPr>
                      <m:t>rounded</m:t>
                    </m:r>
                    <m:r>
                      <a:rPr lang="en-US" b="0" i="0" smtClean="0">
                        <a:latin typeface="Cambria Math"/>
                      </a:rPr>
                      <m:t> </m:t>
                    </m:r>
                    <m:r>
                      <m:rPr>
                        <m:sty m:val="p"/>
                      </m:rPr>
                      <a:rPr lang="en-US" b="0" i="0" smtClean="0">
                        <a:latin typeface="Cambria Math"/>
                      </a:rPr>
                      <m:t>up</m:t>
                    </m:r>
                    <m:r>
                      <a:rPr lang="en-US" b="0" i="0" smtClean="0">
                        <a:latin typeface="Cambria Math"/>
                      </a:rPr>
                      <m:t> </m:t>
                    </m:r>
                    <m:r>
                      <m:rPr>
                        <m:sty m:val="p"/>
                      </m:rPr>
                      <a:rPr lang="en-US" b="0" i="0" smtClean="0">
                        <a:latin typeface="Cambria Math"/>
                      </a:rPr>
                      <m:t>to</m:t>
                    </m:r>
                    <m:r>
                      <a:rPr lang="en-US" b="0" i="0" smtClean="0">
                        <a:latin typeface="Cambria Math"/>
                      </a:rPr>
                      <m:t> 1068</m:t>
                    </m:r>
                  </m:oMath>
                </a14:m>
                <a:endParaRPr lang="en-US" sz="2000" dirty="0"/>
              </a:p>
              <a:p>
                <a:pPr>
                  <a:spcBef>
                    <a:spcPct val="20000"/>
                  </a:spcBef>
                  <a:buClr>
                    <a:srgbClr val="1C5696"/>
                  </a:buClr>
                  <a:buSzPct val="80000"/>
                </a:pPr>
                <a:endParaRPr lang="en-US" sz="2000" dirty="0">
                  <a:solidFill>
                    <a:srgbClr val="79878B"/>
                  </a:solidFill>
                </a:endParaRPr>
              </a:p>
            </p:txBody>
          </p:sp>
        </mc:Choice>
        <mc:Fallback xmlns="">
          <p:sp>
            <p:nvSpPr>
              <p:cNvPr id="9221" name="Rectangle 3"/>
              <p:cNvSpPr txBox="1">
                <a:spLocks noRot="1" noChangeAspect="1" noMove="1" noResize="1" noEditPoints="1" noAdjustHandles="1" noChangeArrowheads="1" noChangeShapeType="1" noTextEdit="1"/>
              </p:cNvSpPr>
              <p:nvPr/>
            </p:nvSpPr>
            <p:spPr bwMode="auto">
              <a:xfrm>
                <a:off x="152400" y="1295400"/>
                <a:ext cx="8839200" cy="5486400"/>
              </a:xfrm>
              <a:prstGeom prst="rect">
                <a:avLst/>
              </a:prstGeom>
              <a:blipFill rotWithShape="1">
                <a:blip r:embed="rId3"/>
                <a:stretch>
                  <a:fillRect l="-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949646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20293</TotalTime>
  <Words>1715</Words>
  <Application>Microsoft Office PowerPoint</Application>
  <PresentationFormat>On-screen Show (4:3)</PresentationFormat>
  <Paragraphs>135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Blank Presentation</vt:lpstr>
      <vt:lpstr>PowerPoint Presentation</vt:lpstr>
      <vt:lpstr>Inference for One Proportion</vt:lpstr>
      <vt:lpstr>Parameter and Statistic</vt:lpstr>
      <vt:lpstr>Distribution of a Sample Proportion</vt:lpstr>
      <vt:lpstr>Confidence Interval</vt:lpstr>
      <vt:lpstr>Confidence Interval (Con’t)</vt:lpstr>
      <vt:lpstr>Confidence Interval (Example)</vt:lpstr>
      <vt:lpstr>Confidence Interval (Example)</vt:lpstr>
      <vt:lpstr>Sample Size Calculations</vt:lpstr>
      <vt:lpstr>Sample Size Calculations</vt:lpstr>
      <vt:lpstr>More Thoughts on Confidence Intervals</vt:lpstr>
      <vt:lpstr>Requirements to Check and Descriptive Statistics </vt:lpstr>
      <vt:lpstr>Inference for One Proportion</vt:lpstr>
      <vt:lpstr>Steps to Hypothesis Testing</vt:lpstr>
      <vt:lpstr>One Proportion</vt:lpstr>
      <vt:lpstr>Test of Hypothesis (Example)</vt:lpstr>
      <vt:lpstr>Test of Hypothesis (Example)</vt:lpstr>
      <vt:lpstr>Requirements to Check and Descriptive Statistics </vt:lpstr>
    </vt:vector>
  </TitlesOfParts>
  <Company>BYU-Idaho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rdcromar</dc:creator>
  <cp:lastModifiedBy>BYU Idaho</cp:lastModifiedBy>
  <cp:revision>365</cp:revision>
  <dcterms:created xsi:type="dcterms:W3CDTF">2008-09-08T20:31:32Z</dcterms:created>
  <dcterms:modified xsi:type="dcterms:W3CDTF">2015-06-19T17:50:42Z</dcterms:modified>
</cp:coreProperties>
</file>